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82" r:id="rId3"/>
    <p:sldId id="257" r:id="rId4"/>
    <p:sldId id="283" r:id="rId5"/>
    <p:sldId id="258" r:id="rId6"/>
    <p:sldId id="259" r:id="rId7"/>
    <p:sldId id="260" r:id="rId8"/>
    <p:sldId id="284" r:id="rId9"/>
    <p:sldId id="285" r:id="rId10"/>
    <p:sldId id="290" r:id="rId11"/>
    <p:sldId id="291" r:id="rId12"/>
    <p:sldId id="292" r:id="rId13"/>
    <p:sldId id="293" r:id="rId14"/>
    <p:sldId id="261" r:id="rId15"/>
    <p:sldId id="262" r:id="rId16"/>
    <p:sldId id="263" r:id="rId17"/>
    <p:sldId id="264" r:id="rId18"/>
    <p:sldId id="265" r:id="rId19"/>
    <p:sldId id="277" r:id="rId20"/>
    <p:sldId id="278" r:id="rId21"/>
    <p:sldId id="279" r:id="rId22"/>
    <p:sldId id="280" r:id="rId23"/>
    <p:sldId id="281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94" r:id="rId34"/>
    <p:sldId id="295" r:id="rId35"/>
    <p:sldId id="296" r:id="rId36"/>
    <p:sldId id="297" r:id="rId37"/>
    <p:sldId id="298" r:id="rId38"/>
    <p:sldId id="299" r:id="rId3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8CAB"/>
    <a:srgbClr val="FFD961"/>
    <a:srgbClr val="D9CA01"/>
    <a:srgbClr val="B4B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9B295-D812-4493-8B0E-7CBBD70BDDFA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EC63F-5E85-447D-A8E8-A6C308CBF0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6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3addb9a0b2e662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3addb9a0b2e662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3addb9a0b2e662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3addb9a0b2e662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4DA3D-819D-44C1-B2CA-1AD064878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826089-913A-443D-93AC-51CE8C0D3A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BCB2FE-D504-434A-8CB3-987C28C8F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8519-4BB9-4FF9-ADCE-F7F789B8AE01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E7303D-629F-42E8-BDEA-1F8248F9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6FC972-53A0-499D-962D-E9813B2B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8ADB-F894-4719-83E3-6241C4F259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9858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D1AA1-175C-4654-9CF5-559A7AEF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B388415-EE48-438B-B33A-47D617A39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2CE65A-0C15-49F4-827D-371001D6F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8519-4BB9-4FF9-ADCE-F7F789B8AE01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3E6368-5926-43F3-8780-9239A800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4051FA-A01D-49A3-BF13-A1F8F5A7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8ADB-F894-4719-83E3-6241C4F259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887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A1AAF63-BEE2-427B-B229-3295769479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0925C11-F265-47B3-B9F6-AE98162384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CE5756-C168-4695-BF4A-7385C0E8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8519-4BB9-4FF9-ADCE-F7F789B8AE01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A640B-A2E5-407E-BCD0-0308DA90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C653F1-994B-4495-BE5D-1DC62D50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8ADB-F894-4719-83E3-6241C4F259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3468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3458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54FBF-EC44-4D0F-BEAA-73FE573D2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C642B2-ED0A-4F34-9219-03A3F62BC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6FA148-2B8C-4129-BD70-AC3627061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8519-4BB9-4FF9-ADCE-F7F789B8AE01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92B9DD-A8D1-4B64-9CF2-7E262800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9E4DC6-8EB1-4909-9BBF-549A08DE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8ADB-F894-4719-83E3-6241C4F259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218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1D43E-D580-4FE4-B2BB-9054F2884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7E676C-6454-4AF2-B124-3877702FD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586D55-13E4-405D-AF12-EBCBE4A79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8519-4BB9-4FF9-ADCE-F7F789B8AE01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6AD5AF-CC22-4C25-A0BC-6893DA8D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BDB1BC-B9A1-4AB1-B7BF-166CCB15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8ADB-F894-4719-83E3-6241C4F259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9627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41AD3-D5B2-4EB8-861B-AD3DB54B2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3B02CC-8606-4FB1-9679-B66358842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A66A1B4-7E52-4405-8F4A-48C69C70C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0D5E56-AE0C-492B-A538-52AD55A83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8519-4BB9-4FF9-ADCE-F7F789B8AE01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FEA63B-5999-4A01-83AF-24F11C62B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FB58506-26CC-4078-87F9-B27161CE1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8ADB-F894-4719-83E3-6241C4F259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393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56BFC4-5848-4799-B355-D8841E4FF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946828-332B-4184-A09E-BC3D57D8F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ECB215-BD00-4A89-A2C4-F361332C2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6F8DB4D-E159-4984-BECF-A661DE75D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2753AE5-F5DD-4580-8B33-0101683317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4EE673B-49BD-4123-BB8D-6378BACDA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8519-4BB9-4FF9-ADCE-F7F789B8AE01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6AC4F1C-2CDF-44E8-B74E-13C107F40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3AF70C-7E69-4C9A-9456-5A5647D4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8ADB-F894-4719-83E3-6241C4F259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8059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E259E-259D-4D52-ABED-368221CC4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45994E1-9716-4598-B8B9-2BE3A83F6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8519-4BB9-4FF9-ADCE-F7F789B8AE01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B4F8C8-F1CA-458A-90BF-9BE5D6F8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9BC3E1F-0228-4E44-BC0D-43E54D7DA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8ADB-F894-4719-83E3-6241C4F259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670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EB7BE16-5645-46FA-BAE3-8A5126CCA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8519-4BB9-4FF9-ADCE-F7F789B8AE01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7C325EE-82E8-4EC0-9CBE-162AAAAFF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31C5D9-1613-406E-A322-16FBB60E6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8ADB-F894-4719-83E3-6241C4F259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0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629E7-DF2F-427A-BC4E-A54C0F85C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F914BE-A37E-4A0D-9A56-41353314F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622BEB-7CDE-40CF-8979-12A0153BC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1B4CC7-FA78-4951-AFD4-D591A4356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8519-4BB9-4FF9-ADCE-F7F789B8AE01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784AD3C-943F-4F95-A0A1-7BF630494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1F43228-5FF1-4BFD-B416-D35739DC4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8ADB-F894-4719-83E3-6241C4F259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32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28483-AC99-4DFE-85E3-53F791B10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A3E9893-10B2-4221-87C5-4D3B63786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E1ECF0A-7F6E-44BA-B652-AB88C2DF7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F0365A-3232-409E-8A38-465165315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8519-4BB9-4FF9-ADCE-F7F789B8AE01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3EB8BAD-24D6-4F1D-8373-60E8A2162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9D043DF-3C75-4FBE-9C1D-DB4D8979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8ADB-F894-4719-83E3-6241C4F259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6666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000">
              <a:schemeClr val="tx2">
                <a:lumMod val="40000"/>
                <a:lumOff val="60000"/>
              </a:schemeClr>
            </a:gs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60000"/>
                <a:lumOff val="40000"/>
              </a:schemeClr>
            </a:gs>
            <a:gs pos="13000">
              <a:schemeClr val="accent1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36A6BF0-DA16-4A4C-8352-047C8CD87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E3927C-AC75-432C-8A94-5A8823DCD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C773A1-4D2C-4464-A842-D2AA0D61B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08519-4BB9-4FF9-ADCE-F7F789B8AE01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A0C40B-54A3-446E-A178-5475EF0611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3AA079-B4F9-4D12-AAE0-A801CCD28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28ADB-F894-4719-83E3-6241C4F25950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0FE5F8F0-4E15-4191-9911-5E6318C5A917}"/>
              </a:ext>
            </a:extLst>
          </p:cNvPr>
          <p:cNvSpPr/>
          <p:nvPr userDrawn="1"/>
        </p:nvSpPr>
        <p:spPr>
          <a:xfrm>
            <a:off x="-1" y="432291"/>
            <a:ext cx="1704976" cy="365125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ABC5BEE-797B-462E-A4ED-EB0BD3CB5FF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6062" y="471601"/>
            <a:ext cx="938127" cy="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04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11C6F68-A632-4395-AC19-D8569F516FC4}"/>
              </a:ext>
            </a:extLst>
          </p:cNvPr>
          <p:cNvSpPr txBox="1">
            <a:spLocks/>
          </p:cNvSpPr>
          <p:nvPr/>
        </p:nvSpPr>
        <p:spPr>
          <a:xfrm>
            <a:off x="1524000" y="136075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DISPOSITIVOS MÓVEIS</a:t>
            </a:r>
          </a:p>
          <a:p>
            <a:endParaRPr lang="en-US" sz="5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dvanced </a:t>
            </a:r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ISC </a:t>
            </a:r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achines</a:t>
            </a:r>
          </a:p>
          <a:p>
            <a:endParaRPr lang="en-US" sz="4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D76D3F66-13D7-4004-8967-6231F81EA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3053" y="3902903"/>
            <a:ext cx="2585893" cy="76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16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7DF8A8CF-5C87-4FA4-A980-0B322C98F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07" y="1196397"/>
            <a:ext cx="2071515" cy="207151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C9D6D71-5CA7-4D53-8714-4A6D570B163E}"/>
              </a:ext>
            </a:extLst>
          </p:cNvPr>
          <p:cNvSpPr txBox="1"/>
          <p:nvPr/>
        </p:nvSpPr>
        <p:spPr>
          <a:xfrm>
            <a:off x="3711425" y="2951455"/>
            <a:ext cx="1221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Cortex-A8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15C89BC-9AFB-47D8-A2AD-1671D1649FCF}"/>
              </a:ext>
            </a:extLst>
          </p:cNvPr>
          <p:cNvSpPr txBox="1"/>
          <p:nvPr/>
        </p:nvSpPr>
        <p:spPr>
          <a:xfrm>
            <a:off x="355551" y="550066"/>
            <a:ext cx="1148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ORGANIZAÇÃO</a:t>
            </a:r>
          </a:p>
        </p:txBody>
      </p:sp>
      <p:sp>
        <p:nvSpPr>
          <p:cNvPr id="10" name="CaixaDeTexto 2">
            <a:extLst>
              <a:ext uri="{FF2B5EF4-FFF2-40B4-BE49-F238E27FC236}">
                <a16:creationId xmlns:a16="http://schemas.microsoft.com/office/drawing/2014/main" id="{9A358BD0-96BF-4048-B5A4-96EC103D40C4}"/>
              </a:ext>
            </a:extLst>
          </p:cNvPr>
          <p:cNvSpPr txBox="1"/>
          <p:nvPr/>
        </p:nvSpPr>
        <p:spPr>
          <a:xfrm>
            <a:off x="6096000" y="2492804"/>
            <a:ext cx="56610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memória principal é organizada em </a:t>
            </a:r>
            <a:r>
              <a:rPr lang="pt-BR" dirty="0" err="1"/>
              <a:t>super-seções</a:t>
            </a:r>
            <a:r>
              <a:rPr lang="pt-BR" dirty="0"/>
              <a:t> de 16MB, seções de 1MB, páginas grandes de 64KB e páginas pequenas de 4KB.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São mantidas, na memória principal, duas tabelas, L1 e L2, utilizadas no mapeamento.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Divisão em domínio, com acesso restrito apenas por processos clientes ou gerentes de domínio.</a:t>
            </a:r>
            <a:endParaRPr lang="en-US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1F1D0F9-7D5A-4BF6-9968-7D48DC874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19" y="3435218"/>
            <a:ext cx="4423217" cy="328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95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E8F1875C-06BA-4DD4-B05A-61091C1E20EF}"/>
              </a:ext>
            </a:extLst>
          </p:cNvPr>
          <p:cNvSpPr txBox="1"/>
          <p:nvPr/>
        </p:nvSpPr>
        <p:spPr>
          <a:xfrm>
            <a:off x="1477864" y="4521988"/>
            <a:ext cx="37316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L1 (Instrução): 16 ou 32 KB</a:t>
            </a:r>
          </a:p>
          <a:p>
            <a:r>
              <a:rPr lang="en-US" sz="2000" dirty="0"/>
              <a:t>L1 (Dados): 16 ou 32 KB</a:t>
            </a:r>
          </a:p>
          <a:p>
            <a:r>
              <a:rPr lang="en-US" sz="2000" dirty="0"/>
              <a:t>L2: até 1 MB</a:t>
            </a:r>
          </a:p>
          <a:p>
            <a:r>
              <a:rPr lang="en-US" sz="2000" dirty="0"/>
              <a:t>Politica de Escrita: </a:t>
            </a:r>
            <a:r>
              <a:rPr lang="pt-BR" sz="2000" dirty="0"/>
              <a:t>Write-back</a:t>
            </a:r>
          </a:p>
          <a:p>
            <a:r>
              <a:rPr lang="pt-BR" sz="2000" dirty="0"/>
              <a:t>Politica de Substituição: Aleatória</a:t>
            </a:r>
            <a:endParaRPr lang="en-US" sz="20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27B52CF-3B23-426C-910C-B0EE61EC564E}"/>
              </a:ext>
            </a:extLst>
          </p:cNvPr>
          <p:cNvSpPr txBox="1"/>
          <p:nvPr/>
        </p:nvSpPr>
        <p:spPr>
          <a:xfrm>
            <a:off x="7315819" y="4513599"/>
            <a:ext cx="31458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Mongoose 4 (x2):</a:t>
            </a:r>
          </a:p>
          <a:p>
            <a:r>
              <a:rPr lang="en-US" sz="2000" dirty="0"/>
              <a:t>L1 (Instrução): 128 KB</a:t>
            </a:r>
          </a:p>
          <a:p>
            <a:r>
              <a:rPr lang="en-US" sz="2000" dirty="0"/>
              <a:t>L1 (Dados): 64 KB</a:t>
            </a:r>
          </a:p>
          <a:p>
            <a:r>
              <a:rPr lang="en-US" sz="2000" dirty="0"/>
              <a:t>L2: 1 MB</a:t>
            </a:r>
          </a:p>
          <a:p>
            <a:r>
              <a:rPr lang="en-US" sz="2000" dirty="0"/>
              <a:t>L3: 2 MB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14B060-A73B-4551-8DDB-4D0D28060284}"/>
              </a:ext>
            </a:extLst>
          </p:cNvPr>
          <p:cNvSpPr txBox="1"/>
          <p:nvPr/>
        </p:nvSpPr>
        <p:spPr>
          <a:xfrm>
            <a:off x="7315819" y="3842155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Samsung Exynos 9820</a:t>
            </a:r>
          </a:p>
        </p:txBody>
      </p:sp>
      <p:pic>
        <p:nvPicPr>
          <p:cNvPr id="18" name="Imagem 17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7DF8A8CF-5C87-4FA4-A980-0B322C98F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08" y="1713952"/>
            <a:ext cx="2071515" cy="207151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C9D6D71-5CA7-4D53-8714-4A6D570B163E}"/>
              </a:ext>
            </a:extLst>
          </p:cNvPr>
          <p:cNvSpPr txBox="1"/>
          <p:nvPr/>
        </p:nvSpPr>
        <p:spPr>
          <a:xfrm>
            <a:off x="1997335" y="3850544"/>
            <a:ext cx="1221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Cortex-A8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15C89BC-9AFB-47D8-A2AD-1671D1649FCF}"/>
              </a:ext>
            </a:extLst>
          </p:cNvPr>
          <p:cNvSpPr txBox="1"/>
          <p:nvPr/>
        </p:nvSpPr>
        <p:spPr>
          <a:xfrm>
            <a:off x="263689" y="574465"/>
            <a:ext cx="1148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Cache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E3A1A33-A9EA-4B8C-BAC6-022403DA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7" b="89691" l="5286" r="96286">
                        <a14:foregroundMark x1="32143" y1="21907" x2="32143" y2="21907"/>
                        <a14:foregroundMark x1="40143" y1="36082" x2="20429" y2="30670"/>
                        <a14:foregroundMark x1="37857" y1="19588" x2="19429" y2="15979"/>
                        <a14:foregroundMark x1="22714" y1="18814" x2="10000" y2="22423"/>
                        <a14:foregroundMark x1="10000" y1="22423" x2="5286" y2="42526"/>
                        <a14:foregroundMark x1="5286" y1="42526" x2="10286" y2="63144"/>
                        <a14:foregroundMark x1="10286" y1="63144" x2="21571" y2="73711"/>
                        <a14:foregroundMark x1="21571" y1="73711" x2="33857" y2="74227"/>
                        <a14:foregroundMark x1="33857" y1="74227" x2="35571" y2="72680"/>
                        <a14:foregroundMark x1="93286" y1="72423" x2="92857" y2="57474"/>
                        <a14:foregroundMark x1="28714" y1="5155" x2="28714" y2="5155"/>
                        <a14:foregroundMark x1="29714" y1="4897" x2="29714" y2="4897"/>
                        <a14:foregroundMark x1="31000" y1="4897" x2="31000" y2="4897"/>
                        <a14:foregroundMark x1="33429" y1="5155" x2="33429" y2="5155"/>
                        <a14:foregroundMark x1="45571" y1="5155" x2="28714" y2="4897"/>
                        <a14:foregroundMark x1="96286" y1="79381" x2="96286" y2="79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13" y="1705563"/>
            <a:ext cx="4103847" cy="227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28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E8F1875C-06BA-4DD4-B05A-61091C1E20EF}"/>
              </a:ext>
            </a:extLst>
          </p:cNvPr>
          <p:cNvSpPr txBox="1"/>
          <p:nvPr/>
        </p:nvSpPr>
        <p:spPr>
          <a:xfrm>
            <a:off x="1477864" y="4521988"/>
            <a:ext cx="36981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L1 (Instrução): 16 ou 32 KB</a:t>
            </a:r>
          </a:p>
          <a:p>
            <a:r>
              <a:rPr lang="en-US" sz="2000" dirty="0"/>
              <a:t>L1 (Dados): 16 ou 32 KB</a:t>
            </a:r>
          </a:p>
          <a:p>
            <a:r>
              <a:rPr lang="en-US" sz="2000" dirty="0"/>
              <a:t>L2: até 1 MB</a:t>
            </a:r>
          </a:p>
          <a:p>
            <a:r>
              <a:rPr lang="en-US" sz="2000" dirty="0"/>
              <a:t>Politica de Escrita: </a:t>
            </a:r>
            <a:r>
              <a:rPr lang="pt-BR" sz="2000" dirty="0"/>
              <a:t>Write-back</a:t>
            </a:r>
          </a:p>
          <a:p>
            <a:r>
              <a:rPr lang="pt-BR" sz="2000" dirty="0"/>
              <a:t>Politica de Substituição: Aleatória</a:t>
            </a:r>
            <a:endParaRPr lang="en-US" sz="20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27B52CF-3B23-426C-910C-B0EE61EC564E}"/>
              </a:ext>
            </a:extLst>
          </p:cNvPr>
          <p:cNvSpPr txBox="1"/>
          <p:nvPr/>
        </p:nvSpPr>
        <p:spPr>
          <a:xfrm>
            <a:off x="7315819" y="4513599"/>
            <a:ext cx="3145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Cortex-A55 (x2):</a:t>
            </a:r>
          </a:p>
          <a:p>
            <a:r>
              <a:rPr lang="en-US" sz="2000" dirty="0"/>
              <a:t>L1 (Instrução): 64 KB</a:t>
            </a:r>
          </a:p>
          <a:p>
            <a:r>
              <a:rPr lang="en-US" sz="2000" dirty="0"/>
              <a:t>L1 (Dados): 64 KB</a:t>
            </a:r>
          </a:p>
          <a:p>
            <a:r>
              <a:rPr lang="en-US" sz="2000" dirty="0"/>
              <a:t>L2: 256 KB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14B060-A73B-4551-8DDB-4D0D28060284}"/>
              </a:ext>
            </a:extLst>
          </p:cNvPr>
          <p:cNvSpPr txBox="1"/>
          <p:nvPr/>
        </p:nvSpPr>
        <p:spPr>
          <a:xfrm>
            <a:off x="7315819" y="3842155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Samsung Exynos 9820</a:t>
            </a:r>
          </a:p>
        </p:txBody>
      </p:sp>
      <p:pic>
        <p:nvPicPr>
          <p:cNvPr id="18" name="Imagem 17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7DF8A8CF-5C87-4FA4-A980-0B322C98F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08" y="1713952"/>
            <a:ext cx="2071515" cy="207151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C9D6D71-5CA7-4D53-8714-4A6D570B163E}"/>
              </a:ext>
            </a:extLst>
          </p:cNvPr>
          <p:cNvSpPr txBox="1"/>
          <p:nvPr/>
        </p:nvSpPr>
        <p:spPr>
          <a:xfrm>
            <a:off x="1997335" y="3850544"/>
            <a:ext cx="1221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Cortex-A8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E3A1A33-A9EA-4B8C-BAC6-022403DA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7" b="89691" l="5286" r="96286">
                        <a14:foregroundMark x1="32143" y1="21907" x2="32143" y2="21907"/>
                        <a14:foregroundMark x1="40143" y1="36082" x2="20429" y2="30670"/>
                        <a14:foregroundMark x1="37857" y1="19588" x2="19429" y2="15979"/>
                        <a14:foregroundMark x1="22714" y1="18814" x2="10000" y2="22423"/>
                        <a14:foregroundMark x1="10000" y1="22423" x2="5286" y2="42526"/>
                        <a14:foregroundMark x1="5286" y1="42526" x2="10286" y2="63144"/>
                        <a14:foregroundMark x1="10286" y1="63144" x2="21571" y2="73711"/>
                        <a14:foregroundMark x1="21571" y1="73711" x2="33857" y2="74227"/>
                        <a14:foregroundMark x1="33857" y1="74227" x2="35571" y2="72680"/>
                        <a14:foregroundMark x1="93286" y1="72423" x2="92857" y2="57474"/>
                        <a14:foregroundMark x1="28714" y1="5155" x2="28714" y2="5155"/>
                        <a14:foregroundMark x1="29714" y1="4897" x2="29714" y2="4897"/>
                        <a14:foregroundMark x1="31000" y1="4897" x2="31000" y2="4897"/>
                        <a14:foregroundMark x1="33429" y1="5155" x2="33429" y2="5155"/>
                        <a14:foregroundMark x1="45571" y1="5155" x2="28714" y2="4897"/>
                        <a14:foregroundMark x1="96286" y1="79381" x2="96286" y2="79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13" y="1705563"/>
            <a:ext cx="4103847" cy="227470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F470B05-A085-478C-A65E-0E997FD055A9}"/>
              </a:ext>
            </a:extLst>
          </p:cNvPr>
          <p:cNvSpPr txBox="1"/>
          <p:nvPr/>
        </p:nvSpPr>
        <p:spPr>
          <a:xfrm>
            <a:off x="263689" y="574465"/>
            <a:ext cx="1148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74150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E8F1875C-06BA-4DD4-B05A-61091C1E20EF}"/>
              </a:ext>
            </a:extLst>
          </p:cNvPr>
          <p:cNvSpPr txBox="1"/>
          <p:nvPr/>
        </p:nvSpPr>
        <p:spPr>
          <a:xfrm>
            <a:off x="1477864" y="4521988"/>
            <a:ext cx="37316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L1 (Instrução): 16 ou 32 KB</a:t>
            </a:r>
          </a:p>
          <a:p>
            <a:r>
              <a:rPr lang="en-US" sz="2000" dirty="0"/>
              <a:t>L1 (Dados): 16 ou 32 KB</a:t>
            </a:r>
          </a:p>
          <a:p>
            <a:r>
              <a:rPr lang="en-US" sz="2000" dirty="0"/>
              <a:t>L2: até 1 MB</a:t>
            </a:r>
          </a:p>
          <a:p>
            <a:r>
              <a:rPr lang="en-US" sz="2000" dirty="0"/>
              <a:t>Politica de Escrita: </a:t>
            </a:r>
            <a:r>
              <a:rPr lang="pt-BR" sz="2000" dirty="0"/>
              <a:t>Write-back</a:t>
            </a:r>
          </a:p>
          <a:p>
            <a:r>
              <a:rPr lang="pt-BR" sz="2000" dirty="0"/>
              <a:t>Politica de Substituição: Aleatória</a:t>
            </a:r>
            <a:endParaRPr lang="en-US" sz="20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27B52CF-3B23-426C-910C-B0EE61EC564E}"/>
              </a:ext>
            </a:extLst>
          </p:cNvPr>
          <p:cNvSpPr txBox="1"/>
          <p:nvPr/>
        </p:nvSpPr>
        <p:spPr>
          <a:xfrm>
            <a:off x="7315819" y="4513599"/>
            <a:ext cx="3145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Cortex-A75:</a:t>
            </a:r>
          </a:p>
          <a:p>
            <a:r>
              <a:rPr lang="en-US" sz="2000" dirty="0"/>
              <a:t>L1 (Instrução): 128 KB</a:t>
            </a:r>
          </a:p>
          <a:p>
            <a:r>
              <a:rPr lang="en-US" sz="2000" dirty="0"/>
              <a:t>L1 (Dados): 128 KB</a:t>
            </a:r>
          </a:p>
          <a:p>
            <a:r>
              <a:rPr lang="en-US" sz="2000" dirty="0"/>
              <a:t>L2: 512 KB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14B060-A73B-4551-8DDB-4D0D28060284}"/>
              </a:ext>
            </a:extLst>
          </p:cNvPr>
          <p:cNvSpPr txBox="1"/>
          <p:nvPr/>
        </p:nvSpPr>
        <p:spPr>
          <a:xfrm>
            <a:off x="7315819" y="3842155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Samsung Exynos 9820</a:t>
            </a:r>
          </a:p>
        </p:txBody>
      </p:sp>
      <p:pic>
        <p:nvPicPr>
          <p:cNvPr id="18" name="Imagem 17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7DF8A8CF-5C87-4FA4-A980-0B322C98F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08" y="1713952"/>
            <a:ext cx="2071515" cy="207151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C9D6D71-5CA7-4D53-8714-4A6D570B163E}"/>
              </a:ext>
            </a:extLst>
          </p:cNvPr>
          <p:cNvSpPr txBox="1"/>
          <p:nvPr/>
        </p:nvSpPr>
        <p:spPr>
          <a:xfrm>
            <a:off x="1997335" y="3850544"/>
            <a:ext cx="1221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Cortex-A8</a:t>
            </a:r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E3A1A33-A9EA-4B8C-BAC6-022403DA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7" b="89691" l="5286" r="96286">
                        <a14:foregroundMark x1="32143" y1="21907" x2="32143" y2="21907"/>
                        <a14:foregroundMark x1="40143" y1="36082" x2="20429" y2="30670"/>
                        <a14:foregroundMark x1="37857" y1="19588" x2="19429" y2="15979"/>
                        <a14:foregroundMark x1="22714" y1="18814" x2="10000" y2="22423"/>
                        <a14:foregroundMark x1="10000" y1="22423" x2="5286" y2="42526"/>
                        <a14:foregroundMark x1="5286" y1="42526" x2="10286" y2="63144"/>
                        <a14:foregroundMark x1="10286" y1="63144" x2="21571" y2="73711"/>
                        <a14:foregroundMark x1="21571" y1="73711" x2="33857" y2="74227"/>
                        <a14:foregroundMark x1="33857" y1="74227" x2="35571" y2="72680"/>
                        <a14:foregroundMark x1="93286" y1="72423" x2="92857" y2="57474"/>
                        <a14:foregroundMark x1="28714" y1="5155" x2="28714" y2="5155"/>
                        <a14:foregroundMark x1="29714" y1="4897" x2="29714" y2="4897"/>
                        <a14:foregroundMark x1="31000" y1="4897" x2="31000" y2="4897"/>
                        <a14:foregroundMark x1="33429" y1="5155" x2="33429" y2="5155"/>
                        <a14:foregroundMark x1="45571" y1="5155" x2="28714" y2="4897"/>
                        <a14:foregroundMark x1="96286" y1="79381" x2="96286" y2="79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13" y="1705563"/>
            <a:ext cx="4103847" cy="227470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6EBBA9C-A72D-402F-942F-782C5C7D0640}"/>
              </a:ext>
            </a:extLst>
          </p:cNvPr>
          <p:cNvSpPr txBox="1"/>
          <p:nvPr/>
        </p:nvSpPr>
        <p:spPr>
          <a:xfrm>
            <a:off x="263689" y="574465"/>
            <a:ext cx="1148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3306771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E91CB4F-499D-41EE-B293-56655E77DE5A}"/>
              </a:ext>
            </a:extLst>
          </p:cNvPr>
          <p:cNvSpPr txBox="1"/>
          <p:nvPr/>
        </p:nvSpPr>
        <p:spPr>
          <a:xfrm>
            <a:off x="-1" y="42696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ARQUITETURA ARM</a:t>
            </a:r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B57151F-EF57-4B35-ABCD-2817DF1672D4}"/>
              </a:ext>
            </a:extLst>
          </p:cNvPr>
          <p:cNvSpPr txBox="1"/>
          <p:nvPr/>
        </p:nvSpPr>
        <p:spPr>
          <a:xfrm>
            <a:off x="466530" y="1420197"/>
            <a:ext cx="1131589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Processadores</a:t>
            </a:r>
            <a:r>
              <a:rPr lang="en-US" sz="2000" dirty="0"/>
              <a:t> </a:t>
            </a:r>
            <a:r>
              <a:rPr lang="en-US" sz="2000" dirty="0" err="1"/>
              <a:t>baseados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RISC;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Processador RISC de 32-bits;</a:t>
            </a:r>
          </a:p>
          <a:p>
            <a:r>
              <a:rPr lang="en-US" sz="2000" dirty="0"/>
              <a:t>	Acesso a memória pode ser em: 8-bits;</a:t>
            </a:r>
          </a:p>
          <a:p>
            <a:r>
              <a:rPr lang="en-US" sz="2000" dirty="0"/>
              <a:t>				          16-bits;</a:t>
            </a:r>
          </a:p>
          <a:p>
            <a:r>
              <a:rPr lang="en-US" sz="2000" dirty="0"/>
              <a:t>				          32-bits;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Estrutura de barramento do tipo Von-Neumann (ARM7): 1 barramento é usado para busca e 								             armazenamento de dados, ambas as 								             ações não ocorrem ao mesmo tempo;					               </a:t>
            </a:r>
          </a:p>
          <a:p>
            <a:pPr lvl="2"/>
            <a:r>
              <a:rPr lang="pt-BR" sz="2000" dirty="0"/>
              <a:t>			             Harvard (ARM9): barramento dedicados para busca e 							            armazenamento;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37 registradores de 32-bits cada, porém somente 16 são acessíveis, e 6 são de status.</a:t>
            </a:r>
          </a:p>
        </p:txBody>
      </p:sp>
    </p:spTree>
    <p:extLst>
      <p:ext uri="{BB962C8B-B14F-4D97-AF65-F5344CB8AC3E}">
        <p14:creationId xmlns:p14="http://schemas.microsoft.com/office/powerpoint/2010/main" val="2385888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7B1DB37-35B0-4548-B5AE-6D5AC9AC8BA5}"/>
              </a:ext>
            </a:extLst>
          </p:cNvPr>
          <p:cNvSpPr txBox="1"/>
          <p:nvPr/>
        </p:nvSpPr>
        <p:spPr>
          <a:xfrm>
            <a:off x="0" y="43526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ARQUITETURA ARM</a:t>
            </a:r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3928D53-C9BA-412E-94AE-5EBFEFB93781}"/>
              </a:ext>
            </a:extLst>
          </p:cNvPr>
          <p:cNvSpPr txBox="1"/>
          <p:nvPr/>
        </p:nvSpPr>
        <p:spPr>
          <a:xfrm>
            <a:off x="304801" y="2163180"/>
            <a:ext cx="117443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Instrução </a:t>
            </a:r>
            <a:r>
              <a:rPr lang="en-US" sz="2000" b="1" u="sng" dirty="0"/>
              <a:t>ARM</a:t>
            </a:r>
            <a:r>
              <a:rPr lang="en-US" sz="2000" dirty="0"/>
              <a:t>: </a:t>
            </a:r>
            <a:r>
              <a:rPr lang="en-US" sz="2000" dirty="0" err="1"/>
              <a:t>tipo</a:t>
            </a:r>
            <a:r>
              <a:rPr lang="en-US" sz="2000" dirty="0"/>
              <a:t> de conjunto de instruções padrão;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Lida</a:t>
            </a:r>
            <a:r>
              <a:rPr lang="en-US" sz="2000" dirty="0"/>
              <a:t> melhor com linguagem de máquina;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000" dirty="0"/>
              <a:t>Dispositivo móvel utiliza pouco, mais utilizado em CLPs</a:t>
            </a:r>
          </a:p>
          <a:p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Instrução </a:t>
            </a:r>
            <a:r>
              <a:rPr lang="pt-BR" sz="2000" b="1" u="sng" dirty="0"/>
              <a:t>Thumb</a:t>
            </a:r>
            <a:r>
              <a:rPr lang="pt-BR" sz="2000" dirty="0"/>
              <a:t>: tipo de conjunto de instruções voltado para mais processamento;</a:t>
            </a:r>
          </a:p>
          <a:p>
            <a:pPr marL="2628900" lvl="5" indent="-342900">
              <a:buFont typeface="Arial" panose="020B0604020202020204" pitchFamily="34" charset="0"/>
              <a:buChar char="•"/>
            </a:pPr>
            <a:r>
              <a:rPr lang="pt-BR" sz="2000" dirty="0"/>
              <a:t>Utiliza metade dos bits da instrução ARM;</a:t>
            </a:r>
          </a:p>
          <a:p>
            <a:pPr marL="4000500" lvl="8" indent="-342900">
              <a:buFont typeface="Arial" panose="020B0604020202020204" pitchFamily="34" charset="0"/>
              <a:buChar char="•"/>
            </a:pPr>
            <a:r>
              <a:rPr lang="pt-BR" sz="2000" dirty="0"/>
              <a:t>16-bits para ARM de 32-bits;</a:t>
            </a:r>
          </a:p>
          <a:p>
            <a:pPr marL="2628900" lvl="5" indent="-342900">
              <a:buFont typeface="Arial" panose="020B0604020202020204" pitchFamily="34" charset="0"/>
              <a:buChar char="•"/>
            </a:pPr>
            <a:r>
              <a:rPr lang="pt-BR" sz="2000" dirty="0"/>
              <a:t>Lida melhor com alta densidade de códigos vindo de programas;</a:t>
            </a:r>
          </a:p>
          <a:p>
            <a:pPr marL="2628900" lvl="5" indent="-342900">
              <a:buFont typeface="Arial" panose="020B0604020202020204" pitchFamily="34" charset="0"/>
              <a:buChar char="•"/>
            </a:pPr>
            <a:r>
              <a:rPr lang="pt-BR" sz="2000" dirty="0"/>
              <a:t>Hoje a Thumb2 tem 35% mais desempenho do que a ARM;</a:t>
            </a:r>
          </a:p>
          <a:p>
            <a:endParaRPr lang="pt-BR" sz="2000" dirty="0"/>
          </a:p>
          <a:p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Modo </a:t>
            </a:r>
            <a:r>
              <a:rPr lang="pt-BR" sz="2000" b="1" u="sng" dirty="0" err="1"/>
              <a:t>Jazelle</a:t>
            </a:r>
            <a:r>
              <a:rPr lang="pt-BR" sz="2000" dirty="0"/>
              <a:t>: tipo de modo para lidar melhor com Java.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5B3F282-0716-4DE5-B458-2443AB4FC46B}"/>
              </a:ext>
            </a:extLst>
          </p:cNvPr>
          <p:cNvSpPr txBox="1"/>
          <p:nvPr/>
        </p:nvSpPr>
        <p:spPr>
          <a:xfrm>
            <a:off x="0" y="116732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Conjunto de instruções</a:t>
            </a: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597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2253332-B109-409C-87D3-486D30F89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475" y="1049248"/>
            <a:ext cx="7963049" cy="5633858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8050DF1A-1277-465E-9F89-32747BE8A12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924803" y="3835400"/>
            <a:ext cx="2298846" cy="3077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95A27B41-464F-4CBD-BC2F-72D814D97E0B}"/>
              </a:ext>
            </a:extLst>
          </p:cNvPr>
          <p:cNvSpPr txBox="1"/>
          <p:nvPr/>
        </p:nvSpPr>
        <p:spPr>
          <a:xfrm>
            <a:off x="10223649" y="3543012"/>
            <a:ext cx="128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Unidade de Controle</a:t>
            </a:r>
            <a:endParaRPr lang="pt-BR" dirty="0"/>
          </a:p>
        </p:txBody>
      </p:sp>
      <p:cxnSp>
        <p:nvCxnSpPr>
          <p:cNvPr id="7" name="Conector de Seta Reta 13">
            <a:extLst>
              <a:ext uri="{FF2B5EF4-FFF2-40B4-BE49-F238E27FC236}">
                <a16:creationId xmlns:a16="http://schemas.microsoft.com/office/drawing/2014/main" id="{4C210475-003A-4EC7-ADCC-FE88FC37DAF9}"/>
              </a:ext>
            </a:extLst>
          </p:cNvPr>
          <p:cNvCxnSpPr>
            <a:cxnSpLocks/>
          </p:cNvCxnSpPr>
          <p:nvPr/>
        </p:nvCxnSpPr>
        <p:spPr>
          <a:xfrm flipV="1">
            <a:off x="1879600" y="2168525"/>
            <a:ext cx="2324100" cy="196751"/>
          </a:xfrm>
          <a:prstGeom prst="bentConnector3">
            <a:avLst>
              <a:gd name="adj1" fmla="val 31694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CFEFDEAD-AA32-4E23-A84A-B5D5521F0C18}"/>
              </a:ext>
            </a:extLst>
          </p:cNvPr>
          <p:cNvSpPr txBox="1"/>
          <p:nvPr/>
        </p:nvSpPr>
        <p:spPr>
          <a:xfrm>
            <a:off x="457200" y="2068781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Contador de Intruções</a:t>
            </a:r>
            <a:endParaRPr lang="pt-BR" dirty="0"/>
          </a:p>
        </p:txBody>
      </p:sp>
      <p:cxnSp>
        <p:nvCxnSpPr>
          <p:cNvPr id="9" name="Conector de Seta Reta 17">
            <a:extLst>
              <a:ext uri="{FF2B5EF4-FFF2-40B4-BE49-F238E27FC236}">
                <a16:creationId xmlns:a16="http://schemas.microsoft.com/office/drawing/2014/main" id="{9F1580F8-5895-433C-8860-311E16B3858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879600" y="2781300"/>
            <a:ext cx="1333500" cy="367539"/>
          </a:xfrm>
          <a:prstGeom prst="bentConnector3">
            <a:avLst>
              <a:gd name="adj1" fmla="val 55715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D648C6C-5F6A-441E-A27E-395146B791EF}"/>
              </a:ext>
            </a:extLst>
          </p:cNvPr>
          <p:cNvSpPr txBox="1"/>
          <p:nvPr/>
        </p:nvSpPr>
        <p:spPr>
          <a:xfrm>
            <a:off x="266700" y="2964173"/>
            <a:ext cx="161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Registradores</a:t>
            </a:r>
            <a:endParaRPr lang="pt-BR" dirty="0"/>
          </a:p>
        </p:txBody>
      </p:sp>
      <p:cxnSp>
        <p:nvCxnSpPr>
          <p:cNvPr id="11" name="Conector de Seta Reta 21">
            <a:extLst>
              <a:ext uri="{FF2B5EF4-FFF2-40B4-BE49-F238E27FC236}">
                <a16:creationId xmlns:a16="http://schemas.microsoft.com/office/drawing/2014/main" id="{EA7380B1-BA8B-47DF-B07D-7C392F632107}"/>
              </a:ext>
            </a:extLst>
          </p:cNvPr>
          <p:cNvCxnSpPr>
            <a:cxnSpLocks/>
          </p:cNvCxnSpPr>
          <p:nvPr/>
        </p:nvCxnSpPr>
        <p:spPr>
          <a:xfrm flipV="1">
            <a:off x="1879600" y="5778500"/>
            <a:ext cx="1123950" cy="279687"/>
          </a:xfrm>
          <a:prstGeom prst="bentConnector3">
            <a:avLst>
              <a:gd name="adj1" fmla="val 66101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0A79215-8DFD-49EF-93ED-9F5ED95291F1}"/>
              </a:ext>
            </a:extLst>
          </p:cNvPr>
          <p:cNvSpPr txBox="1"/>
          <p:nvPr/>
        </p:nvSpPr>
        <p:spPr>
          <a:xfrm>
            <a:off x="171450" y="5742082"/>
            <a:ext cx="1803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Registrador para </a:t>
            </a:r>
            <a:r>
              <a:rPr lang="en-US" dirty="0" err="1"/>
              <a:t>escrita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2283802-78A0-4F19-A6B7-FB0F50E2219A}"/>
              </a:ext>
            </a:extLst>
          </p:cNvPr>
          <p:cNvSpPr txBox="1"/>
          <p:nvPr/>
        </p:nvSpPr>
        <p:spPr>
          <a:xfrm>
            <a:off x="10058474" y="5456678"/>
            <a:ext cx="161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Registrador para </a:t>
            </a:r>
            <a:r>
              <a:rPr lang="en-US" dirty="0" err="1"/>
              <a:t>leitura</a:t>
            </a:r>
            <a:endParaRPr lang="pt-BR" dirty="0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7ADF33AC-6EB9-4313-92E4-90FFCDB6B476}"/>
              </a:ext>
            </a:extLst>
          </p:cNvPr>
          <p:cNvCxnSpPr>
            <a:cxnSpLocks/>
          </p:cNvCxnSpPr>
          <p:nvPr/>
        </p:nvCxnSpPr>
        <p:spPr>
          <a:xfrm flipH="1">
            <a:off x="8026399" y="5765800"/>
            <a:ext cx="2120901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B73253E-66EC-4B44-BA6C-86E348F15E91}"/>
              </a:ext>
            </a:extLst>
          </p:cNvPr>
          <p:cNvSpPr txBox="1"/>
          <p:nvPr/>
        </p:nvSpPr>
        <p:spPr>
          <a:xfrm>
            <a:off x="974437" y="1377522"/>
            <a:ext cx="98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R.E.M.</a:t>
            </a:r>
            <a:endParaRPr lang="pt-BR" dirty="0"/>
          </a:p>
        </p:txBody>
      </p:sp>
      <p:cxnSp>
        <p:nvCxnSpPr>
          <p:cNvPr id="16" name="Conector de Seta Reta 30">
            <a:extLst>
              <a:ext uri="{FF2B5EF4-FFF2-40B4-BE49-F238E27FC236}">
                <a16:creationId xmlns:a16="http://schemas.microsoft.com/office/drawing/2014/main" id="{8A1491A3-1BE3-4EAD-A871-5C53DF7A2E54}"/>
              </a:ext>
            </a:extLst>
          </p:cNvPr>
          <p:cNvCxnSpPr>
            <a:cxnSpLocks/>
          </p:cNvCxnSpPr>
          <p:nvPr/>
        </p:nvCxnSpPr>
        <p:spPr>
          <a:xfrm>
            <a:off x="1879600" y="1545452"/>
            <a:ext cx="1333500" cy="187954"/>
          </a:xfrm>
          <a:prstGeom prst="bentConnector3">
            <a:avLst>
              <a:gd name="adj1" fmla="val 55476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3">
            <a:extLst>
              <a:ext uri="{FF2B5EF4-FFF2-40B4-BE49-F238E27FC236}">
                <a16:creationId xmlns:a16="http://schemas.microsoft.com/office/drawing/2014/main" id="{73DC12AA-D3C9-42D0-BCC2-915D0F16F5FE}"/>
              </a:ext>
            </a:extLst>
          </p:cNvPr>
          <p:cNvCxnSpPr>
            <a:cxnSpLocks/>
          </p:cNvCxnSpPr>
          <p:nvPr/>
        </p:nvCxnSpPr>
        <p:spPr>
          <a:xfrm flipV="1">
            <a:off x="1879600" y="3600450"/>
            <a:ext cx="2349500" cy="234950"/>
          </a:xfrm>
          <a:prstGeom prst="bentConnector3">
            <a:avLst>
              <a:gd name="adj1" fmla="val 49817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3">
            <a:extLst>
              <a:ext uri="{FF2B5EF4-FFF2-40B4-BE49-F238E27FC236}">
                <a16:creationId xmlns:a16="http://schemas.microsoft.com/office/drawing/2014/main" id="{DF25EEAB-C705-4857-849D-56F57D4EC8A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879600" y="4362450"/>
            <a:ext cx="2349500" cy="20427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3FB4980-0C2B-49C8-B00C-24B1C9A4ABCB}"/>
              </a:ext>
            </a:extLst>
          </p:cNvPr>
          <p:cNvSpPr txBox="1"/>
          <p:nvPr/>
        </p:nvSpPr>
        <p:spPr>
          <a:xfrm>
            <a:off x="266700" y="3634381"/>
            <a:ext cx="161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Multiplicador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8EDC26D-5664-41DC-B53D-52B2DFCB9C9D}"/>
              </a:ext>
            </a:extLst>
          </p:cNvPr>
          <p:cNvSpPr txBox="1"/>
          <p:nvPr/>
        </p:nvSpPr>
        <p:spPr>
          <a:xfrm>
            <a:off x="266700" y="4243558"/>
            <a:ext cx="161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Deslocador de bits</a:t>
            </a:r>
            <a:endParaRPr lang="pt-BR" dirty="0"/>
          </a:p>
        </p:txBody>
      </p:sp>
      <p:cxnSp>
        <p:nvCxnSpPr>
          <p:cNvPr id="21" name="Conector de Seta Reta 13">
            <a:extLst>
              <a:ext uri="{FF2B5EF4-FFF2-40B4-BE49-F238E27FC236}">
                <a16:creationId xmlns:a16="http://schemas.microsoft.com/office/drawing/2014/main" id="{AD313415-FE1E-48BC-B77D-2B16FE0F663C}"/>
              </a:ext>
            </a:extLst>
          </p:cNvPr>
          <p:cNvCxnSpPr>
            <a:cxnSpLocks/>
          </p:cNvCxnSpPr>
          <p:nvPr/>
        </p:nvCxnSpPr>
        <p:spPr>
          <a:xfrm flipV="1">
            <a:off x="1879600" y="4821580"/>
            <a:ext cx="1612900" cy="471776"/>
          </a:xfrm>
          <a:prstGeom prst="bentConnector3">
            <a:avLst>
              <a:gd name="adj1" fmla="val 46456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43C89C9-FCDF-4E00-A6A2-23ED7271C2AC}"/>
              </a:ext>
            </a:extLst>
          </p:cNvPr>
          <p:cNvSpPr txBox="1"/>
          <p:nvPr/>
        </p:nvSpPr>
        <p:spPr>
          <a:xfrm>
            <a:off x="812800" y="5117847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UAL</a:t>
            </a:r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6AFB849-F3BF-4DF4-8C84-14237DCBDE92}"/>
              </a:ext>
            </a:extLst>
          </p:cNvPr>
          <p:cNvSpPr txBox="1"/>
          <p:nvPr/>
        </p:nvSpPr>
        <p:spPr>
          <a:xfrm>
            <a:off x="0" y="29361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DIAGRAMA EM BLOCK ARM7</a:t>
            </a:r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640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9DC474B-1C06-4FDE-8910-0357AC5BB485}"/>
              </a:ext>
            </a:extLst>
          </p:cNvPr>
          <p:cNvSpPr txBox="1"/>
          <p:nvPr/>
        </p:nvSpPr>
        <p:spPr>
          <a:xfrm>
            <a:off x="9055024" y="1998056"/>
            <a:ext cx="3136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Modo Abort: indica que o dado não está na memória, tendo que chamar do disco.</a:t>
            </a:r>
            <a:endParaRPr lang="pt-BR" sz="20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4DC86D9-5C5A-4BA3-A6D0-F181E41ECEAD}"/>
              </a:ext>
            </a:extLst>
          </p:cNvPr>
          <p:cNvSpPr txBox="1"/>
          <p:nvPr/>
        </p:nvSpPr>
        <p:spPr>
          <a:xfrm>
            <a:off x="9055026" y="3488583"/>
            <a:ext cx="31369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Modo Undefined: quando o ARM encontra um dado que não consegue manipular, </a:t>
            </a:r>
            <a:r>
              <a:rPr lang="en-US" sz="2000" dirty="0" err="1"/>
              <a:t>manda</a:t>
            </a:r>
            <a:r>
              <a:rPr lang="en-US" sz="2000" dirty="0"/>
              <a:t> para coprocessadores.</a:t>
            </a:r>
            <a:endParaRPr lang="pt-BR" sz="20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C948E29-B783-4D1B-8A5D-8339EAF4669C}"/>
              </a:ext>
            </a:extLst>
          </p:cNvPr>
          <p:cNvSpPr txBox="1"/>
          <p:nvPr/>
        </p:nvSpPr>
        <p:spPr>
          <a:xfrm>
            <a:off x="0" y="30186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REGISTRADORES</a:t>
            </a:r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467533A-CDD7-4334-897C-665A2B411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973" y="938666"/>
            <a:ext cx="5918054" cy="591805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9E63C0E-DF20-424E-8E54-4B75289708E6}"/>
              </a:ext>
            </a:extLst>
          </p:cNvPr>
          <p:cNvSpPr txBox="1"/>
          <p:nvPr/>
        </p:nvSpPr>
        <p:spPr>
          <a:xfrm>
            <a:off x="-2" y="1854471"/>
            <a:ext cx="3136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Modo User: modo normal de </a:t>
            </a:r>
            <a:r>
              <a:rPr lang="en-US" sz="2000" dirty="0" err="1"/>
              <a:t>execução</a:t>
            </a:r>
            <a:r>
              <a:rPr lang="en-US" sz="2000" dirty="0"/>
              <a:t>, </a:t>
            </a:r>
            <a:r>
              <a:rPr lang="en-US" sz="2000" dirty="0" err="1"/>
              <a:t>os</a:t>
            </a:r>
            <a:r>
              <a:rPr lang="en-US" sz="2000" dirty="0"/>
              <a:t> outros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exceções</a:t>
            </a:r>
            <a:r>
              <a:rPr lang="en-US" sz="2000" dirty="0"/>
              <a:t>.</a:t>
            </a:r>
            <a:endParaRPr lang="pt-BR" sz="20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1450046-25C2-4E01-AC7A-29FA854E0A7C}"/>
              </a:ext>
            </a:extLst>
          </p:cNvPr>
          <p:cNvSpPr txBox="1"/>
          <p:nvPr/>
        </p:nvSpPr>
        <p:spPr>
          <a:xfrm>
            <a:off x="-2" y="3256437"/>
            <a:ext cx="3136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Modo FIQ: </a:t>
            </a:r>
            <a:r>
              <a:rPr lang="en-US" sz="2000" b="1" dirty="0"/>
              <a:t>F</a:t>
            </a:r>
            <a:r>
              <a:rPr lang="en-US" sz="2000" dirty="0"/>
              <a:t>ast </a:t>
            </a:r>
            <a:r>
              <a:rPr lang="en-US" sz="2000" b="1" dirty="0"/>
              <a:t>I</a:t>
            </a:r>
            <a:r>
              <a:rPr lang="en-US" sz="2000" dirty="0"/>
              <a:t>nterrupt re</a:t>
            </a:r>
            <a:r>
              <a:rPr lang="en-US" sz="2000" b="1" dirty="0"/>
              <a:t>Q</a:t>
            </a:r>
            <a:r>
              <a:rPr lang="en-US" sz="2000" dirty="0"/>
              <a:t>uest, interrupção rápida para transferir dados.</a:t>
            </a:r>
            <a:endParaRPr lang="pt-BR" sz="2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856AF3B-D2CA-4BCB-9A45-E07EB7AA979C}"/>
              </a:ext>
            </a:extLst>
          </p:cNvPr>
          <p:cNvSpPr txBox="1"/>
          <p:nvPr/>
        </p:nvSpPr>
        <p:spPr>
          <a:xfrm>
            <a:off x="-1" y="5069724"/>
            <a:ext cx="3136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Modo IRQ: </a:t>
            </a:r>
            <a:r>
              <a:rPr lang="en-US" sz="2000" b="1" dirty="0"/>
              <a:t>I</a:t>
            </a:r>
            <a:r>
              <a:rPr lang="en-US" sz="2000" dirty="0"/>
              <a:t>nterrupt </a:t>
            </a:r>
            <a:r>
              <a:rPr lang="en-US" sz="2000" b="1" dirty="0"/>
              <a:t>R</a:t>
            </a:r>
            <a:r>
              <a:rPr lang="en-US" sz="2000" dirty="0"/>
              <a:t>e</a:t>
            </a:r>
            <a:r>
              <a:rPr lang="en-US" sz="2000" b="1" dirty="0"/>
              <a:t>Q</a:t>
            </a:r>
            <a:r>
              <a:rPr lang="en-US" sz="2000" dirty="0"/>
              <a:t>uest, interrupção normal.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165147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A115F4F-EE30-4086-947B-12B287FCD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973" y="939946"/>
            <a:ext cx="5918054" cy="591805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66184E0-AC34-4298-B447-DF602782B346}"/>
              </a:ext>
            </a:extLst>
          </p:cNvPr>
          <p:cNvSpPr txBox="1"/>
          <p:nvPr/>
        </p:nvSpPr>
        <p:spPr>
          <a:xfrm>
            <a:off x="0" y="2229139"/>
            <a:ext cx="3136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Modo Supervisor: modo protegido pelo sistema operacional.</a:t>
            </a:r>
            <a:endParaRPr lang="pt-BR" sz="20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C26AB2F-A04E-47F1-8F9F-DC40D5D73E3C}"/>
              </a:ext>
            </a:extLst>
          </p:cNvPr>
          <p:cNvSpPr txBox="1"/>
          <p:nvPr/>
        </p:nvSpPr>
        <p:spPr>
          <a:xfrm>
            <a:off x="79375" y="5517936"/>
            <a:ext cx="305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SPSR: </a:t>
            </a:r>
            <a:r>
              <a:rPr lang="en-US" sz="2000" dirty="0" err="1"/>
              <a:t>salvamento</a:t>
            </a:r>
            <a:r>
              <a:rPr lang="en-US" sz="2000" dirty="0"/>
              <a:t> do CPSR.</a:t>
            </a:r>
            <a:endParaRPr lang="pt-BR" sz="2000" dirty="0"/>
          </a:p>
        </p:txBody>
      </p:sp>
      <p:sp>
        <p:nvSpPr>
          <p:cNvPr id="5" name="Chave Dupla 4">
            <a:extLst>
              <a:ext uri="{FF2B5EF4-FFF2-40B4-BE49-F238E27FC236}">
                <a16:creationId xmlns:a16="http://schemas.microsoft.com/office/drawing/2014/main" id="{1E855AD0-B26B-4E68-9133-F5FD138D409D}"/>
              </a:ext>
            </a:extLst>
          </p:cNvPr>
          <p:cNvSpPr/>
          <p:nvPr/>
        </p:nvSpPr>
        <p:spPr>
          <a:xfrm>
            <a:off x="3136973" y="6204949"/>
            <a:ext cx="5918054" cy="285750"/>
          </a:xfrm>
          <a:prstGeom prst="bracePair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have Dupla 5">
            <a:extLst>
              <a:ext uri="{FF2B5EF4-FFF2-40B4-BE49-F238E27FC236}">
                <a16:creationId xmlns:a16="http://schemas.microsoft.com/office/drawing/2014/main" id="{893EB232-FCE8-4DB5-8C1D-893E01C3DE1E}"/>
              </a:ext>
            </a:extLst>
          </p:cNvPr>
          <p:cNvSpPr/>
          <p:nvPr/>
        </p:nvSpPr>
        <p:spPr>
          <a:xfrm>
            <a:off x="4114727" y="6477952"/>
            <a:ext cx="4940300" cy="285750"/>
          </a:xfrm>
          <a:prstGeom prst="bracePair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17">
            <a:extLst>
              <a:ext uri="{FF2B5EF4-FFF2-40B4-BE49-F238E27FC236}">
                <a16:creationId xmlns:a16="http://schemas.microsoft.com/office/drawing/2014/main" id="{5E63276B-1BFD-4A86-A167-2C96BFBDE35E}"/>
              </a:ext>
            </a:extLst>
          </p:cNvPr>
          <p:cNvCxnSpPr>
            <a:cxnSpLocks/>
          </p:cNvCxnSpPr>
          <p:nvPr/>
        </p:nvCxnSpPr>
        <p:spPr>
          <a:xfrm>
            <a:off x="171449" y="5949766"/>
            <a:ext cx="3784601" cy="676459"/>
          </a:xfrm>
          <a:prstGeom prst="bentConnector3">
            <a:avLst>
              <a:gd name="adj1" fmla="val 65604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17">
            <a:extLst>
              <a:ext uri="{FF2B5EF4-FFF2-40B4-BE49-F238E27FC236}">
                <a16:creationId xmlns:a16="http://schemas.microsoft.com/office/drawing/2014/main" id="{EADE8D72-20FD-454E-929D-B8143747A8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9245600" y="5703544"/>
            <a:ext cx="2774956" cy="640106"/>
          </a:xfrm>
          <a:prstGeom prst="bentConnector3">
            <a:avLst>
              <a:gd name="adj1" fmla="val 82723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F8075C30-3005-411C-9A02-DB5B239A3CB2}"/>
              </a:ext>
            </a:extLst>
          </p:cNvPr>
          <p:cNvSpPr txBox="1"/>
          <p:nvPr/>
        </p:nvSpPr>
        <p:spPr>
          <a:xfrm>
            <a:off x="9055027" y="2816789"/>
            <a:ext cx="3097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Registradores em </a:t>
            </a:r>
            <a:r>
              <a:rPr lang="en-US" sz="2000" dirty="0" err="1">
                <a:solidFill>
                  <a:srgbClr val="00B0F0"/>
                </a:solidFill>
              </a:rPr>
              <a:t>azul</a:t>
            </a:r>
            <a:r>
              <a:rPr lang="en-US" sz="2000" dirty="0"/>
              <a:t>: Endereços dos dados que </a:t>
            </a:r>
            <a:r>
              <a:rPr lang="en-US" sz="2000" dirty="0" err="1"/>
              <a:t>foram</a:t>
            </a:r>
            <a:r>
              <a:rPr lang="en-US" sz="2000" dirty="0"/>
              <a:t> ou </a:t>
            </a:r>
            <a:r>
              <a:rPr lang="en-US" sz="2000" dirty="0" err="1"/>
              <a:t>vão</a:t>
            </a:r>
            <a:r>
              <a:rPr lang="en-US" sz="2000" dirty="0"/>
              <a:t> ser </a:t>
            </a:r>
            <a:r>
              <a:rPr lang="en-US" sz="2000" dirty="0" err="1"/>
              <a:t>usados</a:t>
            </a:r>
            <a:r>
              <a:rPr lang="en-US" sz="2000" dirty="0"/>
              <a:t>.</a:t>
            </a:r>
            <a:endParaRPr lang="pt-BR" sz="2000" dirty="0"/>
          </a:p>
        </p:txBody>
      </p:sp>
      <p:cxnSp>
        <p:nvCxnSpPr>
          <p:cNvPr id="10" name="Conector de Seta Reta 17">
            <a:extLst>
              <a:ext uri="{FF2B5EF4-FFF2-40B4-BE49-F238E27FC236}">
                <a16:creationId xmlns:a16="http://schemas.microsoft.com/office/drawing/2014/main" id="{F852FAF7-D2D8-4E7C-A802-AD1813CEB525}"/>
              </a:ext>
            </a:extLst>
          </p:cNvPr>
          <p:cNvCxnSpPr>
            <a:cxnSpLocks/>
          </p:cNvCxnSpPr>
          <p:nvPr/>
        </p:nvCxnSpPr>
        <p:spPr>
          <a:xfrm>
            <a:off x="3919428" y="6445053"/>
            <a:ext cx="415888" cy="15164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FB538BD-A8CF-4F7A-891B-276FD334C5AF}"/>
              </a:ext>
            </a:extLst>
          </p:cNvPr>
          <p:cNvSpPr/>
          <p:nvPr/>
        </p:nvSpPr>
        <p:spPr>
          <a:xfrm>
            <a:off x="3197365" y="6197453"/>
            <a:ext cx="894398" cy="321494"/>
          </a:xfrm>
          <a:prstGeom prst="round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006D96C-1114-4EBA-847E-33484D0249D0}"/>
              </a:ext>
            </a:extLst>
          </p:cNvPr>
          <p:cNvSpPr txBox="1"/>
          <p:nvPr/>
        </p:nvSpPr>
        <p:spPr>
          <a:xfrm>
            <a:off x="0" y="29361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REGISTRADORES</a:t>
            </a:r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DE23CEE-75AA-409A-BB1E-6C34006FA561}"/>
              </a:ext>
            </a:extLst>
          </p:cNvPr>
          <p:cNvSpPr txBox="1"/>
          <p:nvPr/>
        </p:nvSpPr>
        <p:spPr>
          <a:xfrm>
            <a:off x="9055027" y="4991283"/>
            <a:ext cx="3176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CPSR: registrador de status atual do programa.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773736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220C034-E293-40C3-BA57-BAFCDA609CB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635" y="2152604"/>
            <a:ext cx="5479206" cy="16657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EAF2A34-F9D6-4321-AFA2-1A2656892E97}"/>
              </a:ext>
            </a:extLst>
          </p:cNvPr>
          <p:cNvSpPr txBox="1">
            <a:spLocks/>
          </p:cNvSpPr>
          <p:nvPr/>
        </p:nvSpPr>
        <p:spPr>
          <a:xfrm>
            <a:off x="1524000" y="282888"/>
            <a:ext cx="9144000" cy="64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500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9811D50-E870-4D6B-863B-5A948D817467}"/>
              </a:ext>
            </a:extLst>
          </p:cNvPr>
          <p:cNvSpPr/>
          <p:nvPr/>
        </p:nvSpPr>
        <p:spPr>
          <a:xfrm>
            <a:off x="118719" y="3644443"/>
            <a:ext cx="5684940" cy="541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400" b="1" dirty="0" err="1">
                <a:solidFill>
                  <a:srgbClr val="000000"/>
                </a:solidFill>
                <a:ea typeface="Calibri" panose="020F0502020204030204" pitchFamily="34" charset="0"/>
              </a:rPr>
              <a:t>Instruction</a:t>
            </a:r>
            <a:r>
              <a:rPr lang="pt-BR" sz="1400" b="1" dirty="0">
                <a:solidFill>
                  <a:srgbClr val="000000"/>
                </a:solidFill>
                <a:ea typeface="Calibri" panose="020F0502020204030204" pitchFamily="34" charset="0"/>
              </a:rPr>
              <a:t> </a:t>
            </a:r>
            <a:r>
              <a:rPr lang="pt-BR" sz="1400" b="1" dirty="0" err="1">
                <a:solidFill>
                  <a:srgbClr val="000000"/>
                </a:solidFill>
                <a:ea typeface="Calibri" panose="020F0502020204030204" pitchFamily="34" charset="0"/>
              </a:rPr>
              <a:t>Fetch</a:t>
            </a:r>
            <a:r>
              <a:rPr lang="pt-BR" sz="1400" b="1" dirty="0">
                <a:solidFill>
                  <a:srgbClr val="000000"/>
                </a:solidFill>
                <a:ea typeface="Calibri" panose="020F0502020204030204" pitchFamily="34" charset="0"/>
              </a:rPr>
              <a:t> (IF): </a:t>
            </a: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pt-BR" sz="1400" dirty="0">
                <a:cs typeface="Arial" panose="020B0604020202020204" pitchFamily="34" charset="0"/>
              </a:rPr>
              <a:t> instrução ela é deslocada da memória e colocada no pipeline</a:t>
            </a:r>
            <a:r>
              <a:rPr lang="pt-BR" sz="1400" b="1" dirty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  <a:endParaRPr lang="pt-BR" sz="14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36D46C0-19F6-4EB1-B313-682C88217C3C}"/>
              </a:ext>
            </a:extLst>
          </p:cNvPr>
          <p:cNvSpPr/>
          <p:nvPr/>
        </p:nvSpPr>
        <p:spPr>
          <a:xfrm>
            <a:off x="118719" y="421536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1" dirty="0" err="1">
                <a:solidFill>
                  <a:srgbClr val="000000"/>
                </a:solidFill>
                <a:ea typeface="Calibri" panose="020F0502020204030204" pitchFamily="34" charset="0"/>
              </a:rPr>
              <a:t>Instruction</a:t>
            </a:r>
            <a:r>
              <a:rPr lang="pt-BR" sz="1400" b="1" dirty="0">
                <a:solidFill>
                  <a:srgbClr val="000000"/>
                </a:solidFill>
                <a:ea typeface="Calibri" panose="020F0502020204030204" pitchFamily="34" charset="0"/>
              </a:rPr>
              <a:t> </a:t>
            </a:r>
            <a:r>
              <a:rPr lang="pt-BR" sz="1400" b="1" dirty="0" err="1">
                <a:solidFill>
                  <a:srgbClr val="000000"/>
                </a:solidFill>
                <a:ea typeface="Calibri" panose="020F0502020204030204" pitchFamily="34" charset="0"/>
              </a:rPr>
              <a:t>Decode</a:t>
            </a:r>
            <a:r>
              <a:rPr lang="pt-BR" sz="1400" b="1" dirty="0">
                <a:solidFill>
                  <a:srgbClr val="000000"/>
                </a:solidFill>
                <a:ea typeface="Calibri" panose="020F0502020204030204" pitchFamily="34" charset="0"/>
              </a:rPr>
              <a:t> (ID): </a:t>
            </a: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</a:rPr>
              <a:t>Na onde ocorre a decodificação</a:t>
            </a:r>
          </a:p>
          <a:p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</a:rPr>
              <a:t>da instrução.</a:t>
            </a:r>
            <a:endParaRPr lang="pt-BR" sz="14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364CD18-DDD6-4D09-82BD-14183D0F62D6}"/>
              </a:ext>
            </a:extLst>
          </p:cNvPr>
          <p:cNvSpPr/>
          <p:nvPr/>
        </p:nvSpPr>
        <p:spPr>
          <a:xfrm>
            <a:off x="118719" y="4734396"/>
            <a:ext cx="506452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b="1" dirty="0">
                <a:solidFill>
                  <a:srgbClr val="000000"/>
                </a:solidFill>
                <a:ea typeface="Calibri" panose="020F0502020204030204" pitchFamily="34" charset="0"/>
              </a:rPr>
              <a:t>Execute (EX</a:t>
            </a:r>
            <a:r>
              <a:rPr lang="pt-BR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): Onde ocorre as</a:t>
            </a:r>
            <a:r>
              <a:rPr lang="pt-BR" sz="1400" dirty="0">
                <a:cs typeface="Arial" panose="020B0604020202020204" pitchFamily="34" charset="0"/>
              </a:rPr>
              <a:t> operações lógicas e aritméticas.</a:t>
            </a:r>
          </a:p>
          <a:p>
            <a:r>
              <a:rPr lang="pt-BR" sz="1400" dirty="0">
                <a:cs typeface="Arial" panose="020B0604020202020204" pitchFamily="34" charset="0"/>
              </a:rPr>
              <a:t>O resultados das operações são gerados e escritos no registradores</a:t>
            </a:r>
          </a:p>
          <a:p>
            <a:r>
              <a:rPr lang="pt-BR" sz="1400" dirty="0">
                <a:cs typeface="Arial" panose="020B0604020202020204" pitchFamily="34" charset="0"/>
              </a:rPr>
              <a:t> de destino.</a:t>
            </a:r>
            <a:endParaRPr lang="pt-BR" sz="14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cs typeface="Arial" panose="020B0604020202020204" pitchFamily="34" charset="0"/>
              </a:rPr>
              <a:t>Latência de ciclo único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cs typeface="Arial" panose="020B0604020202020204" pitchFamily="34" charset="0"/>
              </a:rPr>
              <a:t>Latência de dois ciclos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cs typeface="Arial" panose="020B0604020202020204" pitchFamily="34" charset="0"/>
              </a:rPr>
              <a:t>Latência de Múltiplos ciclos</a:t>
            </a:r>
            <a:endParaRPr lang="pt-BR" sz="1400" dirty="0">
              <a:cs typeface="Arial" panose="020B060402020202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E025A04-ED40-4C30-AE1C-609603FF9178}"/>
              </a:ext>
            </a:extLst>
          </p:cNvPr>
          <p:cNvSpPr/>
          <p:nvPr/>
        </p:nvSpPr>
        <p:spPr>
          <a:xfrm>
            <a:off x="6590290" y="4086064"/>
            <a:ext cx="523989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dirty="0" err="1">
                <a:solidFill>
                  <a:srgbClr val="000000"/>
                </a:solidFill>
                <a:ea typeface="Calibri" panose="020F0502020204030204" pitchFamily="34" charset="0"/>
              </a:rPr>
              <a:t>Memory</a:t>
            </a:r>
            <a:r>
              <a:rPr lang="pt-BR" sz="1600" b="1" dirty="0">
                <a:solidFill>
                  <a:srgbClr val="000000"/>
                </a:solidFill>
                <a:ea typeface="Calibri" panose="020F0502020204030204" pitchFamily="34" charset="0"/>
              </a:rPr>
              <a:t> Access (MEM): </a:t>
            </a:r>
            <a:r>
              <a:rPr lang="pt-BR" sz="1600" dirty="0">
                <a:cs typeface="Arial" panose="020B0604020202020204" pitchFamily="34" charset="0"/>
              </a:rPr>
              <a:t>Se a memória de dados precisar ser</a:t>
            </a:r>
          </a:p>
          <a:p>
            <a:r>
              <a:rPr lang="pt-BR" sz="1600" dirty="0">
                <a:cs typeface="Arial" panose="020B0604020202020204" pitchFamily="34" charset="0"/>
              </a:rPr>
              <a:t> acessada, isso será feito neste estágio. Durante esse estágio,</a:t>
            </a:r>
          </a:p>
          <a:p>
            <a:r>
              <a:rPr lang="pt-BR" sz="1600" dirty="0">
                <a:cs typeface="Arial" panose="020B0604020202020204" pitchFamily="34" charset="0"/>
              </a:rPr>
              <a:t> as instruções de latência de ciclo único simplesmente têm</a:t>
            </a:r>
          </a:p>
          <a:p>
            <a:r>
              <a:rPr lang="pt-BR" sz="1600" dirty="0">
                <a:cs typeface="Arial" panose="020B0604020202020204" pitchFamily="34" charset="0"/>
              </a:rPr>
              <a:t> seus resultados encaminhados para o próximo estágio.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652AD9B-B1A9-4D3E-87AF-5974C191771D}"/>
              </a:ext>
            </a:extLst>
          </p:cNvPr>
          <p:cNvSpPr/>
          <p:nvPr/>
        </p:nvSpPr>
        <p:spPr>
          <a:xfrm>
            <a:off x="6590290" y="5430990"/>
            <a:ext cx="49958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dirty="0">
                <a:solidFill>
                  <a:srgbClr val="000000"/>
                </a:solidFill>
                <a:ea typeface="Calibri" panose="020F0502020204030204" pitchFamily="34" charset="0"/>
              </a:rPr>
              <a:t>Write: </a:t>
            </a:r>
            <a:r>
              <a:rPr lang="pt-BR" sz="1600" dirty="0">
                <a:cs typeface="Arial" panose="020B0604020202020204" pitchFamily="34" charset="0"/>
              </a:rPr>
              <a:t>Durante esse estágio, as instruções de ciclo único</a:t>
            </a:r>
          </a:p>
          <a:p>
            <a:r>
              <a:rPr lang="pt-BR" sz="1600" dirty="0">
                <a:cs typeface="Arial" panose="020B0604020202020204" pitchFamily="34" charset="0"/>
              </a:rPr>
              <a:t> e de dois ciclos gravam seus resultados no registrador de </a:t>
            </a:r>
          </a:p>
          <a:p>
            <a:r>
              <a:rPr lang="pt-BR" sz="1600" dirty="0">
                <a:cs typeface="Arial" panose="020B0604020202020204" pitchFamily="34" charset="0"/>
              </a:rPr>
              <a:t>Arquivos.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8FA4B1C-0EDE-478E-8EDD-F9518E6D9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99" y="2232453"/>
            <a:ext cx="6038731" cy="139551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A9AD755-151C-44EA-A82B-543824EB2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72" y="941419"/>
            <a:ext cx="6038731" cy="125293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5FE5149-D982-4400-A5A3-ECCC070AE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588" y="941419"/>
            <a:ext cx="58293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93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11C6F68-A632-4395-AC19-D8569F516FC4}"/>
              </a:ext>
            </a:extLst>
          </p:cNvPr>
          <p:cNvSpPr txBox="1">
            <a:spLocks/>
          </p:cNvSpPr>
          <p:nvPr/>
        </p:nvSpPr>
        <p:spPr>
          <a:xfrm>
            <a:off x="1524000" y="1747514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HISTÓRICO E EVOLUÇÃO DA FAMÍLIA DE PROCESSADORES</a:t>
            </a:r>
            <a:br>
              <a:rPr lang="en-US" sz="5800" b="1" dirty="0"/>
            </a:br>
            <a:endParaRPr lang="en-US" sz="5800" dirty="0"/>
          </a:p>
        </p:txBody>
      </p:sp>
    </p:spTree>
    <p:extLst>
      <p:ext uri="{BB962C8B-B14F-4D97-AF65-F5344CB8AC3E}">
        <p14:creationId xmlns:p14="http://schemas.microsoft.com/office/powerpoint/2010/main" val="3037697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DEAF2A34-F9D6-4321-AFA2-1A2656892E97}"/>
              </a:ext>
            </a:extLst>
          </p:cNvPr>
          <p:cNvSpPr txBox="1">
            <a:spLocks/>
          </p:cNvSpPr>
          <p:nvPr/>
        </p:nvSpPr>
        <p:spPr>
          <a:xfrm>
            <a:off x="1524000" y="278119"/>
            <a:ext cx="9144000" cy="64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500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66AC321-5575-456B-80C4-1A98E0A17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448" y="1652189"/>
            <a:ext cx="7212443" cy="179406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057899-A930-4FAC-B9F7-9D215FE01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968" y="3633598"/>
            <a:ext cx="6245401" cy="275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45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DEAF2A34-F9D6-4321-AFA2-1A2656892E97}"/>
              </a:ext>
            </a:extLst>
          </p:cNvPr>
          <p:cNvSpPr txBox="1">
            <a:spLocks/>
          </p:cNvSpPr>
          <p:nvPr/>
        </p:nvSpPr>
        <p:spPr>
          <a:xfrm>
            <a:off x="1523999" y="283232"/>
            <a:ext cx="9144000" cy="64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500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7C3861F-5E8B-4400-BB86-557051465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55" y="1959073"/>
            <a:ext cx="3693037" cy="380677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273A7E-2359-4682-A43B-CEE0E0B4D372}"/>
              </a:ext>
            </a:extLst>
          </p:cNvPr>
          <p:cNvSpPr txBox="1"/>
          <p:nvPr/>
        </p:nvSpPr>
        <p:spPr>
          <a:xfrm>
            <a:off x="1313044" y="1549988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Busca de Instruções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105A6F9-B34C-4BDB-8C83-13664045A720}"/>
              </a:ext>
            </a:extLst>
          </p:cNvPr>
          <p:cNvSpPr/>
          <p:nvPr/>
        </p:nvSpPr>
        <p:spPr>
          <a:xfrm>
            <a:off x="4525992" y="1734654"/>
            <a:ext cx="755909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0000"/>
                </a:solidFill>
              </a:rPr>
              <a:t>Nos estágios F0, F1 e F2, ocorre a busca de instruções, começando pela previsão de desvio.</a:t>
            </a:r>
            <a:endParaRPr lang="pt-BR" sz="2000" dirty="0"/>
          </a:p>
          <a:p>
            <a:endParaRPr lang="pt-BR" sz="2000" dirty="0">
              <a:solidFill>
                <a:srgbClr val="000000"/>
              </a:solidFill>
            </a:endParaRPr>
          </a:p>
          <a:p>
            <a:endParaRPr lang="pt-BR" sz="2000" dirty="0">
              <a:solidFill>
                <a:srgbClr val="000000"/>
              </a:solidFill>
            </a:endParaRPr>
          </a:p>
          <a:p>
            <a:r>
              <a:rPr lang="pt-BR" sz="2000" dirty="0">
                <a:solidFill>
                  <a:srgbClr val="000000"/>
                </a:solidFill>
              </a:rPr>
              <a:t>Em F0, calcula-se o endereço da instrução a ser buscada no nível 1 de memória cache. </a:t>
            </a:r>
          </a:p>
          <a:p>
            <a:endParaRPr lang="pt-BR" sz="2000" dirty="0">
              <a:solidFill>
                <a:srgbClr val="000000"/>
              </a:solidFill>
            </a:endParaRPr>
          </a:p>
          <a:p>
            <a:endParaRPr lang="pt-BR" sz="2000" dirty="0">
              <a:solidFill>
                <a:srgbClr val="000000"/>
              </a:solidFill>
            </a:endParaRPr>
          </a:p>
          <a:p>
            <a:r>
              <a:rPr lang="pt-BR" sz="2000" dirty="0">
                <a:solidFill>
                  <a:srgbClr val="000000"/>
                </a:solidFill>
              </a:rPr>
              <a:t>Em paralelo ao cálculo de endereço, verifica-se se, na busca da próxima instrução, a previsão de desvio deve ser utilizada. </a:t>
            </a:r>
          </a:p>
          <a:p>
            <a:endParaRPr lang="pt-BR" sz="2000" dirty="0">
              <a:solidFill>
                <a:srgbClr val="000000"/>
              </a:solidFill>
            </a:endParaRPr>
          </a:p>
          <a:p>
            <a:endParaRPr lang="pt-BR" sz="2000" dirty="0">
              <a:solidFill>
                <a:srgbClr val="000000"/>
              </a:solidFill>
            </a:endParaRPr>
          </a:p>
          <a:p>
            <a:r>
              <a:rPr lang="pt-BR" sz="2000" dirty="0">
                <a:solidFill>
                  <a:srgbClr val="000000"/>
                </a:solidFill>
              </a:rPr>
              <a:t>F2, a instrução obtida é colocada em uma fila, que pode ter até 12 instruções, e que envia 2 instruções por vez para a unidade de decodificação.</a:t>
            </a:r>
            <a:endParaRPr lang="pt-BR" sz="20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63149A2-1FE0-4B01-B56B-CCA1A1243349}"/>
              </a:ext>
            </a:extLst>
          </p:cNvPr>
          <p:cNvSpPr/>
          <p:nvPr/>
        </p:nvSpPr>
        <p:spPr>
          <a:xfrm>
            <a:off x="1173752" y="2011460"/>
            <a:ext cx="421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Open Sans"/>
              </a:rPr>
              <a:t>F0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3122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DEAF2A34-F9D6-4321-AFA2-1A2656892E97}"/>
              </a:ext>
            </a:extLst>
          </p:cNvPr>
          <p:cNvSpPr txBox="1">
            <a:spLocks/>
          </p:cNvSpPr>
          <p:nvPr/>
        </p:nvSpPr>
        <p:spPr>
          <a:xfrm>
            <a:off x="1523999" y="284089"/>
            <a:ext cx="9144000" cy="64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500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A525C4D-E92F-4EAD-BAB1-756989DC5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" y="1922261"/>
            <a:ext cx="5870910" cy="3758268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2FA2A314-AE6E-495D-92A6-B684D7703250}"/>
              </a:ext>
            </a:extLst>
          </p:cNvPr>
          <p:cNvSpPr/>
          <p:nvPr/>
        </p:nvSpPr>
        <p:spPr>
          <a:xfrm>
            <a:off x="5964573" y="1552929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>
                <a:solidFill>
                  <a:srgbClr val="000000"/>
                </a:solidFill>
              </a:rPr>
              <a:t>D0: As instruções Thumb são convertidas em instruções de 32 bits.</a:t>
            </a:r>
            <a:endParaRPr lang="pt-BR" sz="2000" dirty="0"/>
          </a:p>
          <a:p>
            <a:endParaRPr lang="pt-BR" sz="2000" dirty="0">
              <a:solidFill>
                <a:srgbClr val="000000"/>
              </a:solidFill>
            </a:endParaRPr>
          </a:p>
          <a:p>
            <a:r>
              <a:rPr lang="pt-BR" sz="2000" dirty="0">
                <a:solidFill>
                  <a:srgbClr val="000000"/>
                </a:solidFill>
              </a:rPr>
              <a:t>D1: Operandos de origem e destino são calculados.</a:t>
            </a:r>
          </a:p>
          <a:p>
            <a:endParaRPr lang="pt-BR" sz="2000" dirty="0">
              <a:solidFill>
                <a:srgbClr val="000000"/>
              </a:solidFill>
            </a:endParaRPr>
          </a:p>
          <a:p>
            <a:r>
              <a:rPr lang="pt-BR" sz="2000" dirty="0">
                <a:solidFill>
                  <a:srgbClr val="000000"/>
                </a:solidFill>
              </a:rPr>
              <a:t>D2: Instruções são armazenadas em uma fila, ou lidas desta. </a:t>
            </a:r>
            <a:r>
              <a:rPr lang="pt-BR" sz="2000" dirty="0"/>
              <a:t>A fila contém instruções que ainda não puderam ser executadas.</a:t>
            </a:r>
          </a:p>
          <a:p>
            <a:endParaRPr lang="pt-BR" sz="2000" dirty="0">
              <a:solidFill>
                <a:srgbClr val="000000"/>
              </a:solidFill>
            </a:endParaRPr>
          </a:p>
          <a:p>
            <a:r>
              <a:rPr lang="pt-BR" sz="2000" dirty="0">
                <a:solidFill>
                  <a:srgbClr val="000000"/>
                </a:solidFill>
              </a:rPr>
              <a:t>D3: É prevista a disponibilidade de registradores e dos dados de entrada para as instruções decodificadas.</a:t>
            </a:r>
          </a:p>
          <a:p>
            <a:endParaRPr lang="pt-BR" sz="2000" dirty="0">
              <a:solidFill>
                <a:srgbClr val="000000"/>
              </a:solidFill>
            </a:endParaRPr>
          </a:p>
          <a:p>
            <a:r>
              <a:rPr lang="pt-BR" sz="2000" dirty="0">
                <a:solidFill>
                  <a:srgbClr val="000000"/>
                </a:solidFill>
              </a:rPr>
              <a:t>D4: Decodificação final de sinais de controle para a execução nos canais de leitura/escrita.</a:t>
            </a:r>
            <a:endParaRPr lang="pt-BR" sz="20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8CDA53-F8AA-429A-804D-D26FDA4EC128}"/>
              </a:ext>
            </a:extLst>
          </p:cNvPr>
          <p:cNvSpPr txBox="1"/>
          <p:nvPr/>
        </p:nvSpPr>
        <p:spPr>
          <a:xfrm>
            <a:off x="1241570" y="1552929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Decodificação de Instruções</a:t>
            </a:r>
          </a:p>
        </p:txBody>
      </p:sp>
    </p:spTree>
    <p:extLst>
      <p:ext uri="{BB962C8B-B14F-4D97-AF65-F5344CB8AC3E}">
        <p14:creationId xmlns:p14="http://schemas.microsoft.com/office/powerpoint/2010/main" val="3470279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DEAF2A34-F9D6-4321-AFA2-1A2656892E97}"/>
              </a:ext>
            </a:extLst>
          </p:cNvPr>
          <p:cNvSpPr txBox="1">
            <a:spLocks/>
          </p:cNvSpPr>
          <p:nvPr/>
        </p:nvSpPr>
        <p:spPr>
          <a:xfrm>
            <a:off x="1523999" y="282779"/>
            <a:ext cx="9144000" cy="64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500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4649BAB-D3FC-4582-B46D-D9A0F0613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30" y="2024442"/>
            <a:ext cx="5474979" cy="3827696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C1608DE-DBE7-43A2-83D7-FD32DC5B3B3C}"/>
              </a:ext>
            </a:extLst>
          </p:cNvPr>
          <p:cNvSpPr/>
          <p:nvPr/>
        </p:nvSpPr>
        <p:spPr>
          <a:xfrm>
            <a:off x="5631807" y="1814631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000000"/>
                </a:solidFill>
              </a:rPr>
              <a:t>E0: Leitura/escrita no conjunto de registradores, permitindo até seis leituras para duas instruções.</a:t>
            </a:r>
            <a:endParaRPr lang="pt-BR" dirty="0"/>
          </a:p>
          <a:p>
            <a:endParaRPr lang="pt-BR" dirty="0">
              <a:solidFill>
                <a:srgbClr val="000000"/>
              </a:solidFill>
            </a:endParaRPr>
          </a:p>
          <a:p>
            <a:r>
              <a:rPr lang="pt-BR" dirty="0">
                <a:solidFill>
                  <a:srgbClr val="000000"/>
                </a:solidFill>
              </a:rPr>
              <a:t>E1: Nos pipeline ALU e Load/Store, ocorrem operações de deslocamento de dados e geração de endereços de memória.</a:t>
            </a:r>
            <a:endParaRPr lang="pt-BR" dirty="0"/>
          </a:p>
          <a:p>
            <a:endParaRPr lang="pt-BR" dirty="0">
              <a:solidFill>
                <a:srgbClr val="000000"/>
              </a:solidFill>
            </a:endParaRPr>
          </a:p>
          <a:p>
            <a:r>
              <a:rPr lang="pt-BR" dirty="0">
                <a:solidFill>
                  <a:srgbClr val="000000"/>
                </a:solidFill>
              </a:rPr>
              <a:t>E2: Unidades ALU executam as instruções de inteiros e lógicas.</a:t>
            </a:r>
            <a:endParaRPr lang="pt-BR" dirty="0"/>
          </a:p>
          <a:p>
            <a:endParaRPr lang="pt-BR" dirty="0">
              <a:solidFill>
                <a:srgbClr val="000000"/>
              </a:solidFill>
            </a:endParaRPr>
          </a:p>
          <a:p>
            <a:r>
              <a:rPr lang="pt-BR" dirty="0">
                <a:solidFill>
                  <a:srgbClr val="000000"/>
                </a:solidFill>
              </a:rPr>
              <a:t>E3: Unidades ALU executam as instruções de saturação aritmética (valores teto e piso).</a:t>
            </a:r>
            <a:endParaRPr lang="pt-BR" dirty="0"/>
          </a:p>
          <a:p>
            <a:endParaRPr lang="pt-BR" dirty="0">
              <a:solidFill>
                <a:srgbClr val="000000"/>
              </a:solidFill>
            </a:endParaRPr>
          </a:p>
          <a:p>
            <a:r>
              <a:rPr lang="pt-BR" dirty="0">
                <a:solidFill>
                  <a:srgbClr val="000000"/>
                </a:solidFill>
              </a:rPr>
              <a:t>E4: Canais ALU verificam tratam a ocorrência de alterações no fluxo de execução.</a:t>
            </a:r>
            <a:endParaRPr lang="pt-BR" dirty="0"/>
          </a:p>
          <a:p>
            <a:endParaRPr lang="pt-BR" dirty="0">
              <a:solidFill>
                <a:srgbClr val="000000"/>
              </a:solidFill>
            </a:endParaRPr>
          </a:p>
          <a:p>
            <a:r>
              <a:rPr lang="pt-BR" dirty="0">
                <a:solidFill>
                  <a:srgbClr val="000000"/>
                </a:solidFill>
              </a:rPr>
              <a:t>E5: Resultados das operações são colocados nos registradores.</a:t>
            </a:r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67EC50F-70FB-4961-9045-4F031DEB9EB9}"/>
              </a:ext>
            </a:extLst>
          </p:cNvPr>
          <p:cNvSpPr/>
          <p:nvPr/>
        </p:nvSpPr>
        <p:spPr>
          <a:xfrm>
            <a:off x="1416991" y="1671318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Arial" panose="020B0604020202020204" pitchFamily="34" charset="0"/>
              </a:rPr>
              <a:t>Execução das Instruções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507513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338B53D-25C0-4857-979B-C7FD7BCC576B}"/>
              </a:ext>
            </a:extLst>
          </p:cNvPr>
          <p:cNvSpPr txBox="1"/>
          <p:nvPr/>
        </p:nvSpPr>
        <p:spPr>
          <a:xfrm>
            <a:off x="3424236" y="2228850"/>
            <a:ext cx="53435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Os microcontroladores ARM têm como principal diferencial o barramento de dados. O restante, em relação a outros microcontroladores, é muito parecido, possui uma CPU (Unidade Central de Processamento) memória de programa, memória RAM e portas de entrada e saída. 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FBD1D4A-C99C-4023-A8E9-09D3F297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05837"/>
            <a:ext cx="11360800" cy="1122400"/>
          </a:xfrm>
        </p:spPr>
        <p:txBody>
          <a:bodyPr/>
          <a:lstStyle/>
          <a:p>
            <a:pPr>
              <a:buSzPts val="5200"/>
            </a:pP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Barramentos de dados</a:t>
            </a:r>
          </a:p>
        </p:txBody>
      </p:sp>
    </p:spTree>
    <p:extLst>
      <p:ext uri="{BB962C8B-B14F-4D97-AF65-F5344CB8AC3E}">
        <p14:creationId xmlns:p14="http://schemas.microsoft.com/office/powerpoint/2010/main" val="1996015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880480-A12F-4C4D-B41B-E1DFCF5C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799" y="850125"/>
            <a:ext cx="7874000" cy="55118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559A883-C2E0-49A2-9D0E-7A66DF52CFF7}"/>
              </a:ext>
            </a:extLst>
          </p:cNvPr>
          <p:cNvSpPr txBox="1"/>
          <p:nvPr/>
        </p:nvSpPr>
        <p:spPr>
          <a:xfrm>
            <a:off x="771527" y="2018387"/>
            <a:ext cx="26193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 largura dos barramentos de um microcontrolador típico é de 8 bits para o barramento de dados e 16 bits para o barramento de endereços</a:t>
            </a:r>
          </a:p>
        </p:txBody>
      </p:sp>
    </p:spTree>
    <p:extLst>
      <p:ext uri="{BB962C8B-B14F-4D97-AF65-F5344CB8AC3E}">
        <p14:creationId xmlns:p14="http://schemas.microsoft.com/office/powerpoint/2010/main" val="3015037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4E06796-9DD2-408F-980E-BC6D5BF57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3" r="2939"/>
          <a:stretch/>
        </p:blipFill>
        <p:spPr>
          <a:xfrm>
            <a:off x="3267075" y="723900"/>
            <a:ext cx="8648700" cy="50546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49BAA57-BC3C-42AC-955B-736522316803}"/>
              </a:ext>
            </a:extLst>
          </p:cNvPr>
          <p:cNvSpPr txBox="1"/>
          <p:nvPr/>
        </p:nvSpPr>
        <p:spPr>
          <a:xfrm>
            <a:off x="276224" y="1666875"/>
            <a:ext cx="2828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No microcontrolador ARM de 32 bits, tanto o barramento de endereços como de dados são de 32 bits.</a:t>
            </a:r>
          </a:p>
        </p:txBody>
      </p:sp>
    </p:spTree>
    <p:extLst>
      <p:ext uri="{BB962C8B-B14F-4D97-AF65-F5344CB8AC3E}">
        <p14:creationId xmlns:p14="http://schemas.microsoft.com/office/powerpoint/2010/main" val="3843205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00" y="466725"/>
            <a:ext cx="11360800" cy="11387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Unidade Lógica Aritmética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751197C-17B7-4CC0-BA74-0395421C4A51}"/>
              </a:ext>
            </a:extLst>
          </p:cNvPr>
          <p:cNvSpPr/>
          <p:nvPr/>
        </p:nvSpPr>
        <p:spPr>
          <a:xfrm>
            <a:off x="1051251" y="2174995"/>
            <a:ext cx="1072514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O que uma ULA faz num Microcontrolador ARM?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pt-BR" sz="2400" dirty="0"/>
              <a:t>Processamento de dados (operações lógico-aritméticas e  movimentação)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pt-BR" sz="2400" dirty="0"/>
              <a:t>Fluxo de controle (instruções de desvio)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pt-BR" sz="2400" dirty="0"/>
              <a:t>Carregamento/armazenamento (</a:t>
            </a:r>
            <a:r>
              <a:rPr lang="pt-BR" sz="2400" dirty="0" err="1"/>
              <a:t>load</a:t>
            </a:r>
            <a:r>
              <a:rPr lang="pt-BR" sz="2400" dirty="0"/>
              <a:t> e store)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pt-BR" sz="2400" dirty="0"/>
          </a:p>
          <a:p>
            <a:r>
              <a:rPr lang="pt-BR" sz="2400" dirty="0"/>
              <a:t>A mesma função que ela desempenharia em outro processador comum, mas com uma estrutura diferente. Mais compacta.</a:t>
            </a:r>
            <a:br>
              <a:rPr lang="pt-BR" sz="2400" dirty="0"/>
            </a:br>
            <a:endParaRPr lang="pt-BR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AA2A6-E9C5-44F8-A843-70476DCCC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00" y="1085851"/>
            <a:ext cx="11547800" cy="1551168"/>
          </a:xfrm>
        </p:spPr>
        <p:txBody>
          <a:bodyPr/>
          <a:lstStyle/>
          <a:p>
            <a:pPr lvl="0"/>
            <a:r>
              <a:rPr lang="pt-BR" sz="2400" dirty="0">
                <a:latin typeface="+mn-lt"/>
                <a:cs typeface="Arial" panose="020B0604020202020204" pitchFamily="34" charset="0"/>
              </a:rPr>
              <a:t>A ULA possui:</a:t>
            </a:r>
            <a:br>
              <a:rPr lang="pt-BR" sz="2400" dirty="0">
                <a:latin typeface="+mn-lt"/>
                <a:cs typeface="Arial" panose="020B0604020202020204" pitchFamily="34" charset="0"/>
              </a:rPr>
            </a:br>
            <a:r>
              <a:rPr lang="pt-BR" sz="2400" dirty="0">
                <a:latin typeface="+mn-lt"/>
                <a:cs typeface="Arial" panose="020B0604020202020204" pitchFamily="34" charset="0"/>
              </a:rPr>
              <a:t>	Duas entradas para instruções de 32 bits</a:t>
            </a:r>
            <a:br>
              <a:rPr lang="pt-BR" sz="2400" dirty="0">
                <a:latin typeface="+mn-lt"/>
                <a:cs typeface="Arial" panose="020B0604020202020204" pitchFamily="34" charset="0"/>
              </a:rPr>
            </a:br>
            <a:r>
              <a:rPr lang="pt-BR" sz="2400" dirty="0">
                <a:latin typeface="+mn-lt"/>
                <a:cs typeface="Arial" panose="020B0604020202020204" pitchFamily="34" charset="0"/>
              </a:rPr>
              <a:t>	Todas instruções têm o valor de uma palavra que também é 32 bits (ou 4 bytes).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A4F883-AE7C-4861-A6B7-20AEC68F31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3009900"/>
            <a:ext cx="4826000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3924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CFFF3-F6A6-4B0A-A722-3E706F90B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00" y="2907941"/>
            <a:ext cx="11360800" cy="3464284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+mn-lt"/>
              </a:rPr>
              <a:t>Os projetistas do ARM mantiveram certa regularidade no formato das instruções, deixando padrão em todos os projetos, para facilitar a decodificação. </a:t>
            </a:r>
            <a:br>
              <a:rPr lang="pt-BR" sz="2400" dirty="0">
                <a:latin typeface="+mn-lt"/>
              </a:rPr>
            </a:br>
            <a:r>
              <a:rPr lang="pt-BR" sz="2400" dirty="0">
                <a:latin typeface="+mn-lt"/>
              </a:rPr>
              <a:t>Do bit menos significativo ao mais significativo: </a:t>
            </a:r>
            <a:br>
              <a:rPr lang="pt-BR" sz="2400" dirty="0">
                <a:latin typeface="+mn-lt"/>
              </a:rPr>
            </a:br>
            <a:r>
              <a:rPr lang="pt-BR" sz="2400" dirty="0">
                <a:latin typeface="+mn-lt"/>
              </a:rPr>
              <a:t>• 4 bits para condição de execução; </a:t>
            </a:r>
            <a:br>
              <a:rPr lang="pt-BR" sz="2400" dirty="0">
                <a:latin typeface="+mn-lt"/>
              </a:rPr>
            </a:br>
            <a:r>
              <a:rPr lang="pt-BR" sz="2400" dirty="0">
                <a:latin typeface="+mn-lt"/>
              </a:rPr>
              <a:t>• 3 bits para o tipo de instrução; </a:t>
            </a:r>
            <a:br>
              <a:rPr lang="pt-BR" sz="2400" dirty="0">
                <a:latin typeface="+mn-lt"/>
              </a:rPr>
            </a:br>
            <a:r>
              <a:rPr lang="pt-BR" sz="2400" dirty="0">
                <a:latin typeface="+mn-lt"/>
              </a:rPr>
              <a:t>• 5 bits para o </a:t>
            </a:r>
            <a:r>
              <a:rPr lang="pt-BR" sz="2400" i="1" dirty="0" err="1">
                <a:latin typeface="+mn-lt"/>
              </a:rPr>
              <a:t>opcode</a:t>
            </a:r>
            <a:r>
              <a:rPr lang="pt-BR" sz="2400" dirty="0">
                <a:latin typeface="+mn-lt"/>
              </a:rPr>
              <a:t>; </a:t>
            </a:r>
            <a:br>
              <a:rPr lang="pt-BR" sz="2400" dirty="0">
                <a:latin typeface="+mn-lt"/>
              </a:rPr>
            </a:br>
            <a:r>
              <a:rPr lang="pt-BR" sz="2400" dirty="0">
                <a:latin typeface="+mn-lt"/>
              </a:rPr>
              <a:t>• 20 bits, cujo uso e repartição varia para acomodar endereços, referências a registradores, deslocamentos e rotações.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95237E-6A6C-4CCA-8A04-DDDCA93C4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277"/>
            <a:ext cx="12192000" cy="1177579"/>
          </a:xfrm>
          <a:prstGeom prst="rect">
            <a:avLst/>
          </a:prstGeom>
        </p:spPr>
      </p:pic>
      <p:sp>
        <p:nvSpPr>
          <p:cNvPr id="4" name="Chave Direita 3">
            <a:extLst>
              <a:ext uri="{FF2B5EF4-FFF2-40B4-BE49-F238E27FC236}">
                <a16:creationId xmlns:a16="http://schemas.microsoft.com/office/drawing/2014/main" id="{C1350733-161C-423D-AE69-920F343E7808}"/>
              </a:ext>
            </a:extLst>
          </p:cNvPr>
          <p:cNvSpPr/>
          <p:nvPr/>
        </p:nvSpPr>
        <p:spPr>
          <a:xfrm rot="5400000">
            <a:off x="610726" y="1868026"/>
            <a:ext cx="440177" cy="1462569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B3DD8D9F-1A5B-4BA2-A371-67AA3802AB7B}"/>
              </a:ext>
            </a:extLst>
          </p:cNvPr>
          <p:cNvSpPr/>
          <p:nvPr/>
        </p:nvSpPr>
        <p:spPr>
          <a:xfrm rot="5400000">
            <a:off x="1929208" y="2046859"/>
            <a:ext cx="370683" cy="1104901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08081287-1B6F-49B3-A18B-DFD8FA250D66}"/>
              </a:ext>
            </a:extLst>
          </p:cNvPr>
          <p:cNvSpPr/>
          <p:nvPr/>
        </p:nvSpPr>
        <p:spPr>
          <a:xfrm rot="5400000">
            <a:off x="3422955" y="1658014"/>
            <a:ext cx="364512" cy="1876423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9" name="Colchete Direito 8">
            <a:extLst>
              <a:ext uri="{FF2B5EF4-FFF2-40B4-BE49-F238E27FC236}">
                <a16:creationId xmlns:a16="http://schemas.microsoft.com/office/drawing/2014/main" id="{2EA8ABA7-54AB-4E38-9B6B-0A723E5CE225}"/>
              </a:ext>
            </a:extLst>
          </p:cNvPr>
          <p:cNvSpPr/>
          <p:nvPr/>
        </p:nvSpPr>
        <p:spPr>
          <a:xfrm rot="5400000">
            <a:off x="8152784" y="-1219815"/>
            <a:ext cx="210785" cy="7429504"/>
          </a:xfrm>
          <a:prstGeom prst="rightBracke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2914985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E7B9C9-B979-4221-A964-D801D4B6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235" y="3024187"/>
            <a:ext cx="3657600" cy="8096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latin typeface="+mn-lt"/>
                <a:cs typeface="Arial" panose="020B0604020202020204" pitchFamily="34" charset="0"/>
              </a:rPr>
              <a:t>ARM 1 (1985)</a:t>
            </a:r>
          </a:p>
        </p:txBody>
      </p:sp>
      <p:pic>
        <p:nvPicPr>
          <p:cNvPr id="5" name="Espaço Reservado para Conteúdo 4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FA91E4F2-60B6-49AF-8C6F-33EEEFA2D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721" y="1212979"/>
            <a:ext cx="4908463" cy="490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36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7142017" y="522441"/>
            <a:ext cx="2022801" cy="37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pt-BR" sz="1333" dirty="0"/>
              <a:t>Exemplos de </a:t>
            </a:r>
            <a:r>
              <a:rPr lang="pt-BR" sz="1333" i="1" dirty="0" err="1"/>
              <a:t>OPCodes</a:t>
            </a:r>
            <a:endParaRPr sz="1333" i="1" dirty="0"/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l="851" t="1302" r="1196" b="3195"/>
          <a:stretch/>
        </p:blipFill>
        <p:spPr>
          <a:xfrm>
            <a:off x="5448317" y="912966"/>
            <a:ext cx="5410200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8A20884-1D37-4937-B3D2-2F7704431020}"/>
              </a:ext>
            </a:extLst>
          </p:cNvPr>
          <p:cNvSpPr txBox="1"/>
          <p:nvPr/>
        </p:nvSpPr>
        <p:spPr>
          <a:xfrm>
            <a:off x="1066801" y="2571751"/>
            <a:ext cx="34766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versão do ARMv7 tem um barramento de função de 4 bits que permite a implementação de até 16 </a:t>
            </a:r>
            <a:r>
              <a:rPr lang="pt-BR" sz="2400" i="1" dirty="0" err="1"/>
              <a:t>opcodes</a:t>
            </a:r>
            <a:r>
              <a:rPr lang="pt-BR" sz="2400" dirty="0"/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5BD99-EDCA-4E2C-A04C-6298E2F3B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222375"/>
            <a:ext cx="11353800" cy="1325563"/>
          </a:xfrm>
        </p:spPr>
        <p:txBody>
          <a:bodyPr/>
          <a:lstStyle/>
          <a:p>
            <a:pPr algn="ctr"/>
            <a:r>
              <a:rPr lang="pt-BR" dirty="0"/>
              <a:t>Exemplos de instruções em linguagem </a:t>
            </a:r>
            <a:r>
              <a:rPr lang="pt-BR" dirty="0" err="1"/>
              <a:t>assembly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F9AAC7-9FAB-42CA-AFEC-E93540EAE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5317"/>
            <a:ext cx="10191750" cy="288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95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415600" y="1543050"/>
            <a:ext cx="11360800" cy="4953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7916"/>
              </a:lnSpc>
              <a:spcBef>
                <a:spcPts val="1067"/>
              </a:spcBef>
            </a:pPr>
            <a:r>
              <a:rPr lang="pt-BR" sz="2000" b="1" dirty="0">
                <a:latin typeface="+mn-lt"/>
              </a:rPr>
              <a:t>NEON: </a:t>
            </a:r>
            <a:r>
              <a:rPr lang="pt-BR" sz="2000" dirty="0">
                <a:latin typeface="+mn-lt"/>
              </a:rPr>
              <a:t>A tecnologia ARM Neon é uma extensão avançada da arquitetura SIMD (Dados Múltiplos de Instrução Única) para os processadores ARM da série Cortex-A e Cortex-R52.</a:t>
            </a:r>
          </a:p>
          <a:p>
            <a:pPr>
              <a:lnSpc>
                <a:spcPct val="107916"/>
              </a:lnSpc>
              <a:spcBef>
                <a:spcPts val="1067"/>
              </a:spcBef>
            </a:pPr>
            <a:r>
              <a:rPr lang="pt-BR" sz="2000" dirty="0">
                <a:latin typeface="+mn-lt"/>
              </a:rPr>
              <a:t>A tecnologia Neon visa melhorar a experiência do usuário multimídia, acelerando a codificação e decodificação de áudio e vídeo, interface do usuário, gráficos 2D / 3D ou jogos. </a:t>
            </a:r>
          </a:p>
          <a:p>
            <a:pPr>
              <a:lnSpc>
                <a:spcPct val="107916"/>
              </a:lnSpc>
              <a:spcBef>
                <a:spcPts val="1067"/>
              </a:spcBef>
            </a:pPr>
            <a:r>
              <a:rPr lang="pt-BR" sz="2000" dirty="0">
                <a:latin typeface="+mn-lt"/>
              </a:rPr>
              <a:t>Operações inteiras: </a:t>
            </a:r>
            <a:br>
              <a:rPr lang="pt-BR" sz="2000" dirty="0">
                <a:latin typeface="+mn-lt"/>
              </a:rPr>
            </a:br>
            <a:r>
              <a:rPr lang="pt-BR" sz="2000" dirty="0">
                <a:latin typeface="+mn-lt"/>
              </a:rPr>
              <a:t>16 registradores de 8 bits, </a:t>
            </a:r>
            <a:br>
              <a:rPr lang="pt-BR" sz="2000" dirty="0">
                <a:latin typeface="+mn-lt"/>
              </a:rPr>
            </a:br>
            <a:r>
              <a:rPr lang="pt-BR" sz="2000" dirty="0">
                <a:latin typeface="+mn-lt"/>
              </a:rPr>
              <a:t>8 registradores de 16 bits, </a:t>
            </a:r>
            <a:br>
              <a:rPr lang="pt-BR" sz="2000" dirty="0">
                <a:latin typeface="+mn-lt"/>
              </a:rPr>
            </a:br>
            <a:r>
              <a:rPr lang="pt-BR" sz="2000" dirty="0">
                <a:latin typeface="+mn-lt"/>
              </a:rPr>
              <a:t>4 registradores de 32 bits e </a:t>
            </a:r>
            <a:br>
              <a:rPr lang="pt-BR" sz="2000" dirty="0">
                <a:latin typeface="+mn-lt"/>
              </a:rPr>
            </a:br>
            <a:r>
              <a:rPr lang="pt-BR" sz="2000" dirty="0">
                <a:latin typeface="+mn-lt"/>
              </a:rPr>
              <a:t>2 registradores de 64 bits                  128 bits para operações inteiras e pontos flutuantes.</a:t>
            </a:r>
          </a:p>
          <a:p>
            <a:pPr>
              <a:lnSpc>
                <a:spcPct val="107916"/>
              </a:lnSpc>
              <a:spcBef>
                <a:spcPts val="1067"/>
              </a:spcBef>
              <a:buSzPts val="1100"/>
            </a:pPr>
            <a:r>
              <a:rPr lang="pt-BR" sz="2000" dirty="0">
                <a:latin typeface="+mn-lt"/>
              </a:rPr>
              <a:t>Operações de ponto flutuante:</a:t>
            </a:r>
            <a:br>
              <a:rPr lang="pt-BR" sz="2000" dirty="0">
                <a:latin typeface="+mn-lt"/>
              </a:rPr>
            </a:br>
            <a:r>
              <a:rPr lang="pt-BR" sz="2000" dirty="0">
                <a:latin typeface="+mn-lt"/>
              </a:rPr>
              <a:t>8 registradores de 16 bits,</a:t>
            </a:r>
            <a:br>
              <a:rPr lang="pt-BR" sz="2000" dirty="0">
                <a:latin typeface="+mn-lt"/>
              </a:rPr>
            </a:br>
            <a:r>
              <a:rPr lang="pt-BR" sz="2000" dirty="0">
                <a:latin typeface="+mn-lt"/>
              </a:rPr>
              <a:t> 4 registradores de 32 bits,</a:t>
            </a:r>
            <a:br>
              <a:rPr lang="pt-BR" sz="2000" dirty="0">
                <a:latin typeface="+mn-lt"/>
              </a:rPr>
            </a:br>
            <a:r>
              <a:rPr lang="pt-BR" sz="2000" dirty="0">
                <a:latin typeface="+mn-lt"/>
              </a:rPr>
              <a:t> 2 registradores de 64 bits</a:t>
            </a:r>
            <a:endParaRPr sz="2000" dirty="0">
              <a:latin typeface="+mn-lt"/>
            </a:endParaRPr>
          </a:p>
          <a:p>
            <a:pPr>
              <a:spcBef>
                <a:spcPts val="1067"/>
              </a:spcBef>
            </a:pPr>
            <a:endParaRPr dirty="0"/>
          </a:p>
        </p:txBody>
      </p:sp>
      <p:sp>
        <p:nvSpPr>
          <p:cNvPr id="2" name="Chave Direita 1">
            <a:extLst>
              <a:ext uri="{FF2B5EF4-FFF2-40B4-BE49-F238E27FC236}">
                <a16:creationId xmlns:a16="http://schemas.microsoft.com/office/drawing/2014/main" id="{1A0897A4-7F37-49CE-971B-72A2100C50F8}"/>
              </a:ext>
            </a:extLst>
          </p:cNvPr>
          <p:cNvSpPr/>
          <p:nvPr/>
        </p:nvSpPr>
        <p:spPr>
          <a:xfrm>
            <a:off x="3600450" y="3524250"/>
            <a:ext cx="342900" cy="2971800"/>
          </a:xfrm>
          <a:prstGeom prst="rightBrace">
            <a:avLst>
              <a:gd name="adj1" fmla="val 8333"/>
              <a:gd name="adj2" fmla="val 4551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FC1423E7-8B31-46F0-BD19-315A409A4F70}"/>
              </a:ext>
            </a:extLst>
          </p:cNvPr>
          <p:cNvSpPr txBox="1">
            <a:spLocks/>
          </p:cNvSpPr>
          <p:nvPr/>
        </p:nvSpPr>
        <p:spPr>
          <a:xfrm>
            <a:off x="415600" y="702204"/>
            <a:ext cx="11360800" cy="7196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oprocessador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160" y="1420835"/>
            <a:ext cx="2902708" cy="47392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/>
          <p:cNvSpPr/>
          <p:nvPr/>
        </p:nvSpPr>
        <p:spPr>
          <a:xfrm>
            <a:off x="5444864" y="6160108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1B1B1B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IBM Simon 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56891C9-7AE0-437C-8074-BEDFA32E2163}"/>
              </a:ext>
            </a:extLst>
          </p:cNvPr>
          <p:cNvSpPr txBox="1"/>
          <p:nvPr/>
        </p:nvSpPr>
        <p:spPr>
          <a:xfrm>
            <a:off x="0" y="405172"/>
            <a:ext cx="11845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CURIOSIDADES E ATUALIDADES</a:t>
            </a:r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43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736" y="1426128"/>
            <a:ext cx="6844527" cy="51649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5C1FF16-931A-48B2-B6FD-075927BFC4E0}"/>
              </a:ext>
            </a:extLst>
          </p:cNvPr>
          <p:cNvSpPr txBox="1"/>
          <p:nvPr/>
        </p:nvSpPr>
        <p:spPr>
          <a:xfrm>
            <a:off x="0" y="405172"/>
            <a:ext cx="11845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CURIOSIDADES E ATUALIDADES</a:t>
            </a:r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182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384" y="1451296"/>
            <a:ext cx="6879231" cy="4282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6039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309401" y="690219"/>
            <a:ext cx="357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NOVIDADES</a:t>
            </a:r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178" y="1720835"/>
            <a:ext cx="6155641" cy="42322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/>
          <p:cNvSpPr/>
          <p:nvPr/>
        </p:nvSpPr>
        <p:spPr>
          <a:xfrm>
            <a:off x="5291933" y="6075325"/>
            <a:ext cx="160813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 err="1">
                <a:solidFill>
                  <a:srgbClr val="1B1B1B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Galaxy</a:t>
            </a:r>
            <a:r>
              <a:rPr lang="pt-BR" dirty="0">
                <a:solidFill>
                  <a:srgbClr val="1B1B1B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solidFill>
                  <a:srgbClr val="1B1B1B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Fold</a:t>
            </a:r>
            <a:r>
              <a:rPr lang="pt-BR" dirty="0">
                <a:solidFill>
                  <a:srgbClr val="1B1B1B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8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970" y="1832270"/>
            <a:ext cx="7306059" cy="38806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/>
          <p:cNvSpPr/>
          <p:nvPr/>
        </p:nvSpPr>
        <p:spPr>
          <a:xfrm>
            <a:off x="5176516" y="6157117"/>
            <a:ext cx="1838965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 err="1">
                <a:solidFill>
                  <a:srgbClr val="1B1B1B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Xiaomi</a:t>
            </a:r>
            <a:r>
              <a:rPr lang="pt-BR" dirty="0">
                <a:solidFill>
                  <a:srgbClr val="1B1B1B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dobrável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C6FBC9-20C7-4FFF-9F39-6168A32B1392}"/>
              </a:ext>
            </a:extLst>
          </p:cNvPr>
          <p:cNvSpPr txBox="1"/>
          <p:nvPr/>
        </p:nvSpPr>
        <p:spPr>
          <a:xfrm>
            <a:off x="4309401" y="691391"/>
            <a:ext cx="357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NOVIDADES</a:t>
            </a:r>
          </a:p>
        </p:txBody>
      </p:sp>
    </p:spTree>
    <p:extLst>
      <p:ext uri="{BB962C8B-B14F-4D97-AF65-F5344CB8AC3E}">
        <p14:creationId xmlns:p14="http://schemas.microsoft.com/office/powerpoint/2010/main" val="2719265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7C6FBC9-20C7-4FFF-9F39-6168A32B1392}"/>
              </a:ext>
            </a:extLst>
          </p:cNvPr>
          <p:cNvSpPr txBox="1"/>
          <p:nvPr/>
        </p:nvSpPr>
        <p:spPr>
          <a:xfrm>
            <a:off x="4309403" y="2497976"/>
            <a:ext cx="357319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rgbClr val="118C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pt-BR" sz="11500" dirty="0">
                <a:solidFill>
                  <a:srgbClr val="118C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858738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E7B9C9-B979-4221-A964-D801D4B6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125" y="3024187"/>
            <a:ext cx="3657600" cy="8096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latin typeface="+mn-lt"/>
                <a:cs typeface="Arial" panose="020B0604020202020204" pitchFamily="34" charset="0"/>
              </a:rPr>
              <a:t>Nokia 6110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532388E-3A9E-4B93-8CBF-85AF6F42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05" b="93919" l="10000" r="90000">
                        <a14:foregroundMark x1="44400" y1="90991" x2="44400" y2="90991"/>
                        <a14:foregroundMark x1="36800" y1="94369" x2="36800" y2="94369"/>
                        <a14:foregroundMark x1="21200" y1="40090" x2="21200" y2="40090"/>
                        <a14:foregroundMark x1="22400" y1="34009" x2="22400" y2="34009"/>
                        <a14:foregroundMark x1="20800" y1="34459" x2="20800" y2="34459"/>
                        <a14:foregroundMark x1="21600" y1="41667" x2="21600" y2="41667"/>
                        <a14:foregroundMark x1="68400" y1="9685" x2="68400" y2="9685"/>
                        <a14:foregroundMark x1="68000" y1="5405" x2="68000" y2="5405"/>
                        <a14:foregroundMark x1="71600" y1="23423" x2="71600" y2="23423"/>
                        <a14:foregroundMark x1="72400" y1="24775" x2="72400" y2="24775"/>
                        <a14:foregroundMark x1="72800" y1="26577" x2="72800" y2="26577"/>
                        <a14:foregroundMark x1="73600" y1="30180" x2="73600" y2="30180"/>
                        <a14:foregroundMark x1="74000" y1="31757" x2="74000" y2="31757"/>
                        <a14:foregroundMark x1="74000" y1="30856" x2="74000" y2="30856"/>
                        <a14:foregroundMark x1="76449" y1="34910" x2="76586" y2="35349"/>
                        <a14:foregroundMark x1="76238" y1="34234" x2="76449" y2="34910"/>
                        <a14:foregroundMark x1="74062" y1="27252" x2="74214" y2="27739"/>
                        <a14:foregroundMark x1="73922" y1="26802" x2="74062" y2="27252"/>
                        <a14:foregroundMark x1="73782" y1="26351" x2="73922" y2="26802"/>
                        <a14:foregroundMark x1="73712" y1="26126" x2="73782" y2="26351"/>
                        <a14:foregroundMark x1="73501" y1="25450" x2="73712" y2="26126"/>
                        <a14:foregroundMark x1="73461" y1="25321" x2="73501" y2="25450"/>
                        <a14:foregroundMark x1="73080" y1="24099" x2="73192" y2="24458"/>
                        <a14:foregroundMark x1="73010" y1="23874" x2="73080" y2="24099"/>
                        <a14:foregroundMark x1="72870" y1="23423" x2="73010" y2="23874"/>
                        <a14:foregroundMark x1="72800" y1="23198" x2="72870" y2="23423"/>
                        <a14:foregroundMark x1="72400" y1="27703" x2="72400" y2="27703"/>
                        <a14:foregroundMark x1="73200" y1="28604" x2="73200" y2="28604"/>
                        <a14:foregroundMark x1="71600" y1="15315" x2="71600" y2="15315"/>
                        <a14:foregroundMark x1="71200" y1="18018" x2="71200" y2="18018"/>
                        <a14:foregroundMark x1="72000" y1="15991" x2="72000" y2="15991"/>
                        <a14:foregroundMark x1="71600" y1="16892" x2="71600" y2="16892"/>
                        <a14:foregroundMark x1="72000" y1="25676" x2="72000" y2="25676"/>
                        <a14:backgroundMark x1="39200" y1="96622" x2="39200" y2="96622"/>
                        <a14:backgroundMark x1="76000" y1="38063" x2="76000" y2="35586"/>
                        <a14:backgroundMark x1="76000" y1="34910" x2="76000" y2="34910"/>
                        <a14:backgroundMark x1="77600" y1="36261" x2="76000" y2="31306"/>
                        <a14:backgroundMark x1="73778" y1="25676" x2="73200" y2="22748"/>
                        <a14:backgroundMark x1="74178" y1="27703" x2="73778" y2="25676"/>
                        <a14:backgroundMark x1="74356" y1="28604" x2="74178" y2="27703"/>
                        <a14:backgroundMark x1="75600" y1="34910" x2="74356" y2="28604"/>
                        <a14:backgroundMark x1="76000" y1="34459" x2="75600" y2="33784"/>
                        <a14:backgroundMark x1="74978" y1="28604" x2="75200" y2="29730"/>
                        <a14:backgroundMark x1="74800" y1="27703" x2="74978" y2="28604"/>
                        <a14:backgroundMark x1="76400" y1="33108" x2="76400" y2="34234"/>
                        <a14:backgroundMark x1="75600" y1="35360" x2="76000" y2="40315"/>
                        <a14:backgroundMark x1="74800" y1="32432" x2="74400" y2="31306"/>
                        <a14:backgroundMark x1="74000" y1="25676" x2="72800" y2="24324"/>
                        <a14:backgroundMark x1="72800" y1="22973" x2="72800" y2="22973"/>
                        <a14:backgroundMark x1="72400" y1="23423" x2="72400" y2="23423"/>
                        <a14:backgroundMark x1="72800" y1="24099" x2="72800" y2="24099"/>
                        <a14:backgroundMark x1="73200" y1="25450" x2="73200" y2="25450"/>
                        <a14:backgroundMark x1="73600" y1="26126" x2="73600" y2="26126"/>
                        <a14:backgroundMark x1="73600" y1="26802" x2="73600" y2="26802"/>
                        <a14:backgroundMark x1="73600" y1="27252" x2="73600" y2="27252"/>
                        <a14:backgroundMark x1="74000" y1="29955" x2="74000" y2="29955"/>
                        <a14:backgroundMark x1="74000" y1="30405" x2="74000" y2="30631"/>
                        <a14:backgroundMark x1="74000" y1="31306" x2="74000" y2="31306"/>
                        <a14:backgroundMark x1="74400" y1="31982" x2="74400" y2="31982"/>
                        <a14:backgroundMark x1="74400" y1="32207" x2="74400" y2="32207"/>
                        <a14:backgroundMark x1="72800" y1="16216" x2="72800" y2="16216"/>
                        <a14:backgroundMark x1="72400" y1="17342" x2="72400" y2="17342"/>
                        <a14:backgroundMark x1="72400" y1="16667" x2="72400" y2="16667"/>
                        <a14:backgroundMark x1="72400" y1="15991" x2="72400" y2="15991"/>
                        <a14:backgroundMark x1="72400" y1="15541" x2="72400" y2="15541"/>
                        <a14:backgroundMark x1="72400" y1="15090" x2="72400" y2="15090"/>
                        <a14:backgroundMark x1="72800" y1="24775" x2="72800" y2="24775"/>
                        <a14:backgroundMark x1="72400" y1="23874" x2="72400" y2="23874"/>
                        <a14:backgroundMark x1="73200" y1="26351" x2="73200" y2="26351"/>
                        <a14:backgroundMark x1="73600" y1="28153" x2="73600" y2="281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858" y="1314450"/>
            <a:ext cx="23812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33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0FAE1A-8167-4E92-8CD8-035E6049B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87" y="2359289"/>
            <a:ext cx="3657600" cy="21351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latin typeface="+mn-lt"/>
                <a:cs typeface="Arial" panose="020B0604020202020204" pitchFamily="34" charset="0"/>
              </a:rPr>
              <a:t>TABELA DE VENDAS CHIPS ARM</a:t>
            </a:r>
          </a:p>
        </p:txBody>
      </p:sp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D46925F-ECBE-4B30-9705-50BC29E41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270" y="157460"/>
            <a:ext cx="5858493" cy="65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66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DC527E-435F-460C-A965-64400E79C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ARM COMO ARQUITETURA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673B87D-7716-4698-96A9-DE022F180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52" b="95575" l="9735" r="89971">
                        <a14:foregroundMark x1="34071" y1="91814" x2="34071" y2="91814"/>
                        <a14:foregroundMark x1="49705" y1="62611" x2="36873" y2="68805"/>
                        <a14:foregroundMark x1="36873" y1="68805" x2="36726" y2="68805"/>
                        <a14:foregroundMark x1="55015" y1="51327" x2="27729" y2="60619"/>
                        <a14:foregroundMark x1="33776" y1="67257" x2="43805" y2="78097"/>
                        <a14:foregroundMark x1="41593" y1="76549" x2="35841" y2="79867"/>
                        <a14:foregroundMark x1="63422" y1="10398" x2="63422" y2="10398"/>
                        <a14:foregroundMark x1="52655" y1="5973" x2="52655" y2="5973"/>
                        <a14:foregroundMark x1="31711" y1="95575" x2="31711" y2="955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09" y="2471927"/>
            <a:ext cx="4572520" cy="3048346"/>
          </a:xfrm>
          <a:prstGeom prst="rect">
            <a:avLst/>
          </a:prstGeom>
        </p:spPr>
      </p:pic>
      <p:pic>
        <p:nvPicPr>
          <p:cNvPr id="11" name="Imagem 10" descr="Uma imagem contendo circuito&#10;&#10;Descrição gerada automaticamente">
            <a:extLst>
              <a:ext uri="{FF2B5EF4-FFF2-40B4-BE49-F238E27FC236}">
                <a16:creationId xmlns:a16="http://schemas.microsoft.com/office/drawing/2014/main" id="{4F784164-022B-457E-A3D7-216F8D825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36" b="89941" l="7317" r="92439">
                        <a14:foregroundMark x1="51341" y1="5325" x2="51341" y2="5325"/>
                        <a14:foregroundMark x1="54512" y1="1183" x2="54512" y2="1183"/>
                        <a14:foregroundMark x1="62073" y1="53994" x2="56098" y2="55769"/>
                        <a14:foregroundMark x1="56098" y1="55769" x2="54756" y2="56805"/>
                        <a14:foregroundMark x1="44878" y1="64053" x2="50610" y2="60651"/>
                        <a14:foregroundMark x1="7439" y1="27959" x2="7439" y2="27959"/>
                        <a14:foregroundMark x1="92439" y1="56953" x2="92439" y2="56953"/>
                        <a14:foregroundMark x1="48415" y1="34763" x2="39756" y2="233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61" y="2471927"/>
            <a:ext cx="3948273" cy="325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97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5B3FB43-9341-4676-BB16-025A2E6F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latin typeface="Arial" panose="020B0604020202020204" pitchFamily="34" charset="0"/>
                <a:cs typeface="Arial" panose="020B0604020202020204" pitchFamily="34" charset="0"/>
              </a:rPr>
              <a:t>LINHA GALAXY</a:t>
            </a:r>
          </a:p>
        </p:txBody>
      </p:sp>
      <p:pic>
        <p:nvPicPr>
          <p:cNvPr id="5" name="Espaço Reservado para Conteúdo 10" descr="Uma imagem contendo computador&#10;&#10;Descrição gerada automaticamente">
            <a:extLst>
              <a:ext uri="{FF2B5EF4-FFF2-40B4-BE49-F238E27FC236}">
                <a16:creationId xmlns:a16="http://schemas.microsoft.com/office/drawing/2014/main" id="{56E5AC3E-AE40-47F5-A2A0-106F39F17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2381" l="9375" r="90000">
                        <a14:foregroundMark x1="49732" y1="6190" x2="49732" y2="6190"/>
                        <a14:foregroundMark x1="44196" y1="92857" x2="44196" y2="92857"/>
                        <a14:foregroundMark x1="41071" y1="11190" x2="41071" y2="11190"/>
                        <a14:foregroundMark x1="9375" y1="31905" x2="9375" y2="31905"/>
                        <a14:foregroundMark x1="50536" y1="2381" x2="50536" y2="2381"/>
                        <a14:foregroundMark x1="89643" y1="64524" x2="89643" y2="645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295" y="2578121"/>
            <a:ext cx="5936566" cy="3437839"/>
          </a:xfrm>
        </p:spPr>
      </p:pic>
      <p:pic>
        <p:nvPicPr>
          <p:cNvPr id="6" name="Imagem 5" descr="Primeiro Galaxy chegou em 2009 com tela touch, mas tinha jeitão de celular convencional — Foto: Divulgação/Samsung">
            <a:extLst>
              <a:ext uri="{FF2B5EF4-FFF2-40B4-BE49-F238E27FC236}">
                <a16:creationId xmlns:a16="http://schemas.microsoft.com/office/drawing/2014/main" id="{8F145BB2-F2FF-4EAE-99A3-E0EB3CE56F8A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94" b="92494" l="9916" r="89916">
                        <a14:foregroundMark x1="60000" y1="10596" x2="60000" y2="10596"/>
                        <a14:foregroundMark x1="38992" y1="7947" x2="38992" y2="7947"/>
                        <a14:foregroundMark x1="44202" y1="10817" x2="23193" y2="65563"/>
                        <a14:foregroundMark x1="13950" y1="84106" x2="18487" y2="68433"/>
                        <a14:foregroundMark x1="23529" y1="92053" x2="28739" y2="74614"/>
                        <a14:foregroundMark x1="28739" y1="74614" x2="30924" y2="70640"/>
                        <a14:foregroundMark x1="34790" y1="83002" x2="18319" y2="75055"/>
                        <a14:foregroundMark x1="41345" y1="70861" x2="37479" y2="84547"/>
                        <a14:foregroundMark x1="37479" y1="84547" x2="37311" y2="85651"/>
                        <a14:foregroundMark x1="40000" y1="73951" x2="49244" y2="14128"/>
                        <a14:foregroundMark x1="49076" y1="11258" x2="26050" y2="9713"/>
                        <a14:foregroundMark x1="34454" y1="6402" x2="34454" y2="6402"/>
                        <a14:foregroundMark x1="34118" y1="83002" x2="25714" y2="91611"/>
                        <a14:foregroundMark x1="25714" y1="91611" x2="15798" y2="88521"/>
                        <a14:foregroundMark x1="15798" y1="88521" x2="10420" y2="77483"/>
                        <a14:foregroundMark x1="10420" y1="77483" x2="11429" y2="75938"/>
                        <a14:foregroundMark x1="45042" y1="24283" x2="45042" y2="26049"/>
                        <a14:foregroundMark x1="73109" y1="15011" x2="76471" y2="14349"/>
                        <a14:foregroundMark x1="78319" y1="8389" x2="76975" y2="8168"/>
                        <a14:foregroundMark x1="73277" y1="5077" x2="72773" y2="5077"/>
                        <a14:foregroundMark x1="72437" y1="4415" x2="72437" y2="4415"/>
                        <a14:foregroundMark x1="44538" y1="27152" x2="43025" y2="35541"/>
                        <a14:foregroundMark x1="42017" y1="40177" x2="39328" y2="54525"/>
                        <a14:foregroundMark x1="39328" y1="54525" x2="39328" y2="54525"/>
                        <a14:foregroundMark x1="34958" y1="85430" x2="29916" y2="90728"/>
                        <a14:foregroundMark x1="36975" y1="87859" x2="34622" y2="92494"/>
                        <a14:foregroundMark x1="31261" y1="54305" x2="29412" y2="51435"/>
                        <a14:foregroundMark x1="80672" y1="36424" x2="73109" y2="36865"/>
                        <a14:foregroundMark x1="78319" y1="43929" x2="77311" y2="36865"/>
                        <a14:foregroundMark x1="79160" y1="37969" x2="73613" y2="37307"/>
                        <a14:foregroundMark x1="75126" y1="65784" x2="70756" y2="65563"/>
                        <a14:foregroundMark x1="78824" y1="89625" x2="72773" y2="90728"/>
                        <a14:foregroundMark x1="88403" y1="79249" x2="88235" y2="77483"/>
                        <a14:foregroundMark x1="54622" y1="79691" x2="54622" y2="77263"/>
                        <a14:foregroundMark x1="43697" y1="5960" x2="41513" y2="5077"/>
                        <a14:foregroundMark x1="36807" y1="4194" x2="35294" y2="3974"/>
                        <a14:foregroundMark x1="30420" y1="4857" x2="27731" y2="5077"/>
                        <a14:foregroundMark x1="16134" y1="36865" x2="21176" y2="11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3" y="2578121"/>
            <a:ext cx="5354222" cy="34378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6918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BCAAEEC-3CEF-4688-9480-DE578C91E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97" b="89691" l="5286" r="96286">
                        <a14:foregroundMark x1="32143" y1="21907" x2="32143" y2="21907"/>
                        <a14:foregroundMark x1="40143" y1="36082" x2="20429" y2="30670"/>
                        <a14:foregroundMark x1="37857" y1="19588" x2="19429" y2="15979"/>
                        <a14:foregroundMark x1="22714" y1="18814" x2="10000" y2="22423"/>
                        <a14:foregroundMark x1="10000" y1="22423" x2="5286" y2="42526"/>
                        <a14:foregroundMark x1="5286" y1="42526" x2="10286" y2="63144"/>
                        <a14:foregroundMark x1="10286" y1="63144" x2="21571" y2="73711"/>
                        <a14:foregroundMark x1="21571" y1="73711" x2="33857" y2="74227"/>
                        <a14:foregroundMark x1="33857" y1="74227" x2="35571" y2="72680"/>
                        <a14:foregroundMark x1="93286" y1="72423" x2="92857" y2="57474"/>
                        <a14:foregroundMark x1="28714" y1="5155" x2="28714" y2="5155"/>
                        <a14:foregroundMark x1="29714" y1="4897" x2="29714" y2="4897"/>
                        <a14:foregroundMark x1="31000" y1="4897" x2="31000" y2="4897"/>
                        <a14:foregroundMark x1="33429" y1="5155" x2="33429" y2="5155"/>
                        <a14:foregroundMark x1="45571" y1="5155" x2="28714" y2="4897"/>
                        <a14:foregroundMark x1="96286" y1="79381" x2="96286" y2="79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891" y="1357485"/>
            <a:ext cx="4103847" cy="227470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428E86C-67C2-4952-AA11-365DD4A47021}"/>
              </a:ext>
            </a:extLst>
          </p:cNvPr>
          <p:cNvSpPr txBox="1"/>
          <p:nvPr/>
        </p:nvSpPr>
        <p:spPr>
          <a:xfrm>
            <a:off x="7384345" y="3542198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Samsung Exynos 9820</a:t>
            </a:r>
          </a:p>
        </p:txBody>
      </p:sp>
      <p:pic>
        <p:nvPicPr>
          <p:cNvPr id="4" name="Imagem 3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D5C69A03-8002-4EE7-94F7-B307FCC59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17" y="1357485"/>
            <a:ext cx="2071515" cy="207151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4E0AF27-F0F1-436B-9C62-B3289292D503}"/>
              </a:ext>
            </a:extLst>
          </p:cNvPr>
          <p:cNvSpPr txBox="1"/>
          <p:nvPr/>
        </p:nvSpPr>
        <p:spPr>
          <a:xfrm>
            <a:off x="1699444" y="3494077"/>
            <a:ext cx="1221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Cortex-A8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9D86D6-226A-417E-B9D8-14850F4C1737}"/>
              </a:ext>
            </a:extLst>
          </p:cNvPr>
          <p:cNvSpPr txBox="1"/>
          <p:nvPr/>
        </p:nvSpPr>
        <p:spPr>
          <a:xfrm>
            <a:off x="163021" y="475234"/>
            <a:ext cx="11480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MEMÓRIA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6350456-184C-435F-8692-D32C40487776}"/>
              </a:ext>
            </a:extLst>
          </p:cNvPr>
          <p:cNvSpPr txBox="1"/>
          <p:nvPr/>
        </p:nvSpPr>
        <p:spPr>
          <a:xfrm>
            <a:off x="671120" y="4185382"/>
            <a:ext cx="3758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Processador</a:t>
            </a:r>
            <a:r>
              <a:rPr lang="en-US" sz="2000" dirty="0"/>
              <a:t> </a:t>
            </a:r>
            <a:r>
              <a:rPr lang="en-US" sz="2000" dirty="0" err="1"/>
              <a:t>utilizado</a:t>
            </a:r>
            <a:r>
              <a:rPr lang="en-US" sz="2000" dirty="0"/>
              <a:t> no Galaxy 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77646EC-06E1-4962-B39B-D97B54210152}"/>
              </a:ext>
            </a:extLst>
          </p:cNvPr>
          <p:cNvSpPr txBox="1"/>
          <p:nvPr/>
        </p:nvSpPr>
        <p:spPr>
          <a:xfrm>
            <a:off x="6644080" y="4185382"/>
            <a:ext cx="3917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Processador</a:t>
            </a:r>
            <a:r>
              <a:rPr lang="en-US" sz="2000" dirty="0"/>
              <a:t> </a:t>
            </a:r>
            <a:r>
              <a:rPr lang="en-US" sz="2000" dirty="0" err="1"/>
              <a:t>utilizado</a:t>
            </a:r>
            <a:r>
              <a:rPr lang="en-US" sz="2000" dirty="0"/>
              <a:t> no Galaxy S10</a:t>
            </a:r>
          </a:p>
        </p:txBody>
      </p:sp>
      <p:pic>
        <p:nvPicPr>
          <p:cNvPr id="11" name="Imagem 10" descr="Uma imagem contendo laptop, no interior, computador, mesa&#10;&#10;Descrição gerada automaticamente">
            <a:extLst>
              <a:ext uri="{FF2B5EF4-FFF2-40B4-BE49-F238E27FC236}">
                <a16:creationId xmlns:a16="http://schemas.microsoft.com/office/drawing/2014/main" id="{66CA1E27-A1B8-4E22-BB45-33BE6DC0F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20" y="4679144"/>
            <a:ext cx="3363987" cy="1896915"/>
          </a:xfrm>
          <a:prstGeom prst="rect">
            <a:avLst/>
          </a:prstGeom>
        </p:spPr>
      </p:pic>
      <p:pic>
        <p:nvPicPr>
          <p:cNvPr id="12" name="Imagem 11" descr="Primeiro Galaxy chegou em 2009 com tela touch, mas tinha jeitão de celular convencional — Foto: Divulgação/Samsung">
            <a:extLst>
              <a:ext uri="{FF2B5EF4-FFF2-40B4-BE49-F238E27FC236}">
                <a16:creationId xmlns:a16="http://schemas.microsoft.com/office/drawing/2014/main" id="{CA979959-3FE5-49AC-B467-FEABB0A8740A}"/>
              </a:ext>
            </a:extLst>
          </p:cNvPr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94" b="92494" l="9916" r="89916">
                        <a14:foregroundMark x1="60000" y1="10596" x2="60000" y2="10596"/>
                        <a14:foregroundMark x1="38992" y1="7947" x2="38992" y2="7947"/>
                        <a14:foregroundMark x1="44202" y1="10817" x2="23193" y2="65563"/>
                        <a14:foregroundMark x1="13950" y1="84106" x2="18487" y2="68433"/>
                        <a14:foregroundMark x1="23529" y1="92053" x2="28739" y2="74614"/>
                        <a14:foregroundMark x1="28739" y1="74614" x2="30924" y2="70640"/>
                        <a14:foregroundMark x1="34790" y1="83002" x2="18319" y2="75055"/>
                        <a14:foregroundMark x1="41345" y1="70861" x2="37479" y2="84547"/>
                        <a14:foregroundMark x1="37479" y1="84547" x2="37311" y2="85651"/>
                        <a14:foregroundMark x1="40000" y1="73951" x2="49244" y2="14128"/>
                        <a14:foregroundMark x1="49076" y1="11258" x2="26050" y2="9713"/>
                        <a14:foregroundMark x1="34454" y1="6402" x2="34454" y2="6402"/>
                        <a14:foregroundMark x1="34118" y1="83002" x2="25714" y2="91611"/>
                        <a14:foregroundMark x1="25714" y1="91611" x2="15798" y2="88521"/>
                        <a14:foregroundMark x1="15798" y1="88521" x2="10420" y2="77483"/>
                        <a14:foregroundMark x1="10420" y1="77483" x2="11429" y2="75938"/>
                        <a14:foregroundMark x1="45042" y1="24283" x2="45042" y2="26049"/>
                        <a14:foregroundMark x1="73109" y1="15011" x2="76471" y2="14349"/>
                        <a14:foregroundMark x1="78319" y1="8389" x2="76975" y2="8168"/>
                        <a14:foregroundMark x1="73277" y1="5077" x2="72773" y2="5077"/>
                        <a14:foregroundMark x1="72437" y1="4415" x2="72437" y2="4415"/>
                        <a14:foregroundMark x1="44538" y1="27152" x2="43025" y2="35541"/>
                        <a14:foregroundMark x1="42017" y1="40177" x2="39328" y2="54525"/>
                        <a14:foregroundMark x1="39328" y1="54525" x2="39328" y2="54525"/>
                        <a14:foregroundMark x1="34958" y1="85430" x2="29916" y2="90728"/>
                        <a14:foregroundMark x1="36975" y1="87859" x2="34622" y2="92494"/>
                        <a14:foregroundMark x1="31261" y1="54305" x2="29412" y2="51435"/>
                        <a14:foregroundMark x1="80672" y1="36424" x2="73109" y2="36865"/>
                        <a14:foregroundMark x1="78319" y1="43929" x2="77311" y2="36865"/>
                        <a14:foregroundMark x1="79160" y1="37969" x2="73613" y2="37307"/>
                        <a14:foregroundMark x1="75126" y1="65784" x2="70756" y2="65563"/>
                        <a14:foregroundMark x1="78824" y1="89625" x2="72773" y2="90728"/>
                        <a14:foregroundMark x1="88403" y1="79249" x2="88235" y2="77483"/>
                        <a14:foregroundMark x1="54622" y1="79691" x2="54622" y2="77263"/>
                        <a14:foregroundMark x1="43697" y1="5960" x2="41513" y2="5077"/>
                        <a14:foregroundMark x1="36807" y1="4194" x2="35294" y2="3974"/>
                        <a14:foregroundMark x1="30420" y1="4857" x2="27731" y2="5077"/>
                        <a14:foregroundMark x1="16134" y1="36865" x2="21176" y2="11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87" y="4628542"/>
            <a:ext cx="3142241" cy="19981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6833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E8F1875C-06BA-4DD4-B05A-61091C1E20EF}"/>
              </a:ext>
            </a:extLst>
          </p:cNvPr>
          <p:cNvSpPr txBox="1"/>
          <p:nvPr/>
        </p:nvSpPr>
        <p:spPr>
          <a:xfrm>
            <a:off x="1477865" y="4521988"/>
            <a:ext cx="3145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Capacidade</a:t>
            </a:r>
            <a:r>
              <a:rPr lang="en-US" sz="2000" dirty="0"/>
              <a:t>: 512 MB</a:t>
            </a:r>
          </a:p>
          <a:p>
            <a:r>
              <a:rPr lang="en-US" sz="2000" dirty="0" err="1"/>
              <a:t>Célula</a:t>
            </a:r>
            <a:r>
              <a:rPr lang="en-US" sz="2000" dirty="0"/>
              <a:t>: 8 ou 16 bits</a:t>
            </a:r>
          </a:p>
          <a:p>
            <a:r>
              <a:rPr lang="en-US" sz="2000" dirty="0" err="1"/>
              <a:t>Latência</a:t>
            </a:r>
            <a:r>
              <a:rPr lang="en-US" sz="2000" dirty="0"/>
              <a:t> de 107 ns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27B52CF-3B23-426C-910C-B0EE61EC564E}"/>
              </a:ext>
            </a:extLst>
          </p:cNvPr>
          <p:cNvSpPr txBox="1"/>
          <p:nvPr/>
        </p:nvSpPr>
        <p:spPr>
          <a:xfrm>
            <a:off x="7315819" y="4513599"/>
            <a:ext cx="31458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Capacidade</a:t>
            </a:r>
            <a:r>
              <a:rPr lang="en-US" sz="2000" dirty="0"/>
              <a:t>: 12 GB</a:t>
            </a:r>
          </a:p>
          <a:p>
            <a:r>
              <a:rPr lang="en-US" sz="2000" dirty="0" err="1"/>
              <a:t>Célula</a:t>
            </a:r>
            <a:r>
              <a:rPr lang="en-US" sz="2000" dirty="0"/>
              <a:t>: 16 Bits</a:t>
            </a:r>
          </a:p>
          <a:p>
            <a:r>
              <a:rPr lang="en-US" sz="2000" dirty="0" err="1"/>
              <a:t>Latência</a:t>
            </a:r>
            <a:r>
              <a:rPr lang="en-US" sz="2000" dirty="0"/>
              <a:t>: 55 ns</a:t>
            </a:r>
          </a:p>
          <a:p>
            <a:endParaRPr lang="en-US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14B060-A73B-4551-8DDB-4D0D28060284}"/>
              </a:ext>
            </a:extLst>
          </p:cNvPr>
          <p:cNvSpPr txBox="1"/>
          <p:nvPr/>
        </p:nvSpPr>
        <p:spPr>
          <a:xfrm>
            <a:off x="7315819" y="3842155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Samsung Exynos 9820</a:t>
            </a:r>
          </a:p>
        </p:txBody>
      </p:sp>
      <p:pic>
        <p:nvPicPr>
          <p:cNvPr id="18" name="Imagem 17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7DF8A8CF-5C87-4FA4-A980-0B322C98F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08" y="1713952"/>
            <a:ext cx="2071515" cy="207151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C9D6D71-5CA7-4D53-8714-4A6D570B163E}"/>
              </a:ext>
            </a:extLst>
          </p:cNvPr>
          <p:cNvSpPr txBox="1"/>
          <p:nvPr/>
        </p:nvSpPr>
        <p:spPr>
          <a:xfrm>
            <a:off x="1997335" y="3850544"/>
            <a:ext cx="1221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Cortex-A8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15C89BC-9AFB-47D8-A2AD-1671D1649FCF}"/>
              </a:ext>
            </a:extLst>
          </p:cNvPr>
          <p:cNvSpPr txBox="1"/>
          <p:nvPr/>
        </p:nvSpPr>
        <p:spPr>
          <a:xfrm>
            <a:off x="355551" y="525900"/>
            <a:ext cx="1148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RAM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E3A1A33-A9EA-4B8C-BAC6-022403DA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7" b="89691" l="5286" r="96286">
                        <a14:foregroundMark x1="32143" y1="21907" x2="32143" y2="21907"/>
                        <a14:foregroundMark x1="40143" y1="36082" x2="20429" y2="30670"/>
                        <a14:foregroundMark x1="37857" y1="19588" x2="19429" y2="15979"/>
                        <a14:foregroundMark x1="22714" y1="18814" x2="10000" y2="22423"/>
                        <a14:foregroundMark x1="10000" y1="22423" x2="5286" y2="42526"/>
                        <a14:foregroundMark x1="5286" y1="42526" x2="10286" y2="63144"/>
                        <a14:foregroundMark x1="10286" y1="63144" x2="21571" y2="73711"/>
                        <a14:foregroundMark x1="21571" y1="73711" x2="33857" y2="74227"/>
                        <a14:foregroundMark x1="33857" y1="74227" x2="35571" y2="72680"/>
                        <a14:foregroundMark x1="93286" y1="72423" x2="92857" y2="57474"/>
                        <a14:foregroundMark x1="28714" y1="5155" x2="28714" y2="5155"/>
                        <a14:foregroundMark x1="29714" y1="4897" x2="29714" y2="4897"/>
                        <a14:foregroundMark x1="31000" y1="4897" x2="31000" y2="4897"/>
                        <a14:foregroundMark x1="33429" y1="5155" x2="33429" y2="5155"/>
                        <a14:foregroundMark x1="45571" y1="5155" x2="28714" y2="4897"/>
                        <a14:foregroundMark x1="96286" y1="79381" x2="96286" y2="79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13" y="1705563"/>
            <a:ext cx="4103847" cy="227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4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1540</Words>
  <Application>Microsoft Office PowerPoint</Application>
  <PresentationFormat>Widescreen</PresentationFormat>
  <Paragraphs>204</Paragraphs>
  <Slides>38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Open Sans</vt:lpstr>
      <vt:lpstr>Tema do Office</vt:lpstr>
      <vt:lpstr>Apresentação do PowerPoint</vt:lpstr>
      <vt:lpstr>Apresentação do PowerPoint</vt:lpstr>
      <vt:lpstr>ARM 1 (1985)</vt:lpstr>
      <vt:lpstr>Nokia 6110</vt:lpstr>
      <vt:lpstr>TABELA DE VENDAS CHIPS ARM</vt:lpstr>
      <vt:lpstr>ARM COMO ARQUITETURA</vt:lpstr>
      <vt:lpstr>LINHA GALAXY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Barramentos de dados</vt:lpstr>
      <vt:lpstr>Apresentação do PowerPoint</vt:lpstr>
      <vt:lpstr>Apresentação do PowerPoint</vt:lpstr>
      <vt:lpstr>Unidade Lógica Aritmética</vt:lpstr>
      <vt:lpstr>A ULA possui:  Duas entradas para instruções de 32 bits  Todas instruções têm o valor de uma palavra que também é 32 bits (ou 4 bytes).</vt:lpstr>
      <vt:lpstr>Os projetistas do ARM mantiveram certa regularidade no formato das instruções, deixando padrão em todos os projetos, para facilitar a decodificação.  Do bit menos significativo ao mais significativo:  • 4 bits para condição de execução;  • 3 bits para o tipo de instrução;  • 5 bits para o opcode;  • 20 bits, cujo uso e repartição varia para acomodar endereços, referências a registradores, deslocamentos e rotações.</vt:lpstr>
      <vt:lpstr>Exemplos de OPCodes</vt:lpstr>
      <vt:lpstr>Exemplos de instruções em linguagem assembly</vt:lpstr>
      <vt:lpstr>NEON: A tecnologia ARM Neon é uma extensão avançada da arquitetura SIMD (Dados Múltiplos de Instrução Única) para os processadores ARM da série Cortex-A e Cortex-R52. A tecnologia Neon visa melhorar a experiência do usuário multimídia, acelerando a codificação e decodificação de áudio e vídeo, interface do usuário, gráficos 2D / 3D ou jogos.  Operações inteiras:  16 registradores de 8 bits,  8 registradores de 16 bits,  4 registradores de 32 bits e  2 registradores de 64 bits                  128 bits para operações inteiras e pontos flutuantes. Operações de ponto flutuante: 8 registradores de 16 bits,  4 registradores de 32 bits,  2 registradores de 64 bits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CHENCHI</dc:creator>
  <cp:lastModifiedBy>RAFAEL CHENCHI</cp:lastModifiedBy>
  <cp:revision>27</cp:revision>
  <dcterms:created xsi:type="dcterms:W3CDTF">2019-12-10T02:34:39Z</dcterms:created>
  <dcterms:modified xsi:type="dcterms:W3CDTF">2019-12-10T19:08:17Z</dcterms:modified>
</cp:coreProperties>
</file>